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9" r:id="rId3"/>
    <p:sldId id="257" r:id="rId4"/>
    <p:sldId id="266" r:id="rId5"/>
    <p:sldId id="267" r:id="rId6"/>
    <p:sldId id="283" r:id="rId7"/>
    <p:sldId id="268" r:id="rId8"/>
    <p:sldId id="264" r:id="rId9"/>
    <p:sldId id="269" r:id="rId10"/>
    <p:sldId id="270" r:id="rId11"/>
    <p:sldId id="271" r:id="rId12"/>
    <p:sldId id="273" r:id="rId13"/>
    <p:sldId id="274" r:id="rId14"/>
    <p:sldId id="275" r:id="rId15"/>
    <p:sldId id="276" r:id="rId16"/>
    <p:sldId id="277" r:id="rId17"/>
    <p:sldId id="278" r:id="rId18"/>
    <p:sldId id="279" r:id="rId19"/>
    <p:sldId id="280" r:id="rId20"/>
    <p:sldId id="281" r:id="rId21"/>
    <p:sldId id="285" r:id="rId22"/>
    <p:sldId id="284" r:id="rId23"/>
    <p:sldId id="272" r:id="rId24"/>
    <p:sldId id="265" r:id="rId25"/>
    <p:sldId id="282"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gray"/>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2" autoAdjust="0"/>
    <p:restoredTop sz="44091" autoAdjust="0"/>
  </p:normalViewPr>
  <p:slideViewPr>
    <p:cSldViewPr>
      <p:cViewPr varScale="1">
        <p:scale>
          <a:sx n="58" d="100"/>
          <a:sy n="58" d="100"/>
        </p:scale>
        <p:origin x="-1360" y="-1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9ED1BA-D244-4F9B-BB08-E688063131E5}" type="datetimeFigureOut">
              <a:rPr lang="en-US" smtClean="0"/>
              <a:t>1/19/18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BAD6C1-FF2F-4E2E-A44A-952EF064205E}" type="slidenum">
              <a:rPr lang="en-US" smtClean="0"/>
              <a:t>‹#›</a:t>
            </a:fld>
            <a:endParaRPr lang="en-US"/>
          </a:p>
        </p:txBody>
      </p:sp>
    </p:spTree>
    <p:extLst>
      <p:ext uri="{BB962C8B-B14F-4D97-AF65-F5344CB8AC3E}">
        <p14:creationId xmlns:p14="http://schemas.microsoft.com/office/powerpoint/2010/main" val="949504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none" dirty="0" smtClean="0"/>
              <a:t>Slide 1: Title Slide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dirty="0" smtClean="0">
                <a:solidFill>
                  <a:srgbClr val="000000"/>
                </a:solidFill>
                <a:ea typeface="Times New Roman"/>
              </a:rPr>
              <a:t>Step-By-Step Instructions:</a:t>
            </a:r>
          </a:p>
          <a:p>
            <a:r>
              <a:rPr lang="en-US" baseline="0" dirty="0" smtClean="0"/>
              <a:t>Have participants sit with colleagues who are from different grade levels.  It would be ideal to have groups that have one teacher from each grade level, K-5.  </a:t>
            </a:r>
            <a:endParaRPr lang="en-US" dirty="0"/>
          </a:p>
        </p:txBody>
      </p:sp>
      <p:sp>
        <p:nvSpPr>
          <p:cNvPr id="4" name="Slide Number Placeholder 3"/>
          <p:cNvSpPr>
            <a:spLocks noGrp="1"/>
          </p:cNvSpPr>
          <p:nvPr>
            <p:ph type="sldNum" sz="quarter" idx="10"/>
          </p:nvPr>
        </p:nvSpPr>
        <p:spPr/>
        <p:txBody>
          <a:bodyPr/>
          <a:lstStyle/>
          <a:p>
            <a:fld id="{6BBAD6C1-FF2F-4E2E-A44A-952EF064205E}" type="slidenum">
              <a:rPr lang="en-US" smtClean="0"/>
              <a:t>1</a:t>
            </a:fld>
            <a:endParaRPr lang="en-US"/>
          </a:p>
        </p:txBody>
      </p:sp>
    </p:spTree>
    <p:extLst>
      <p:ext uri="{BB962C8B-B14F-4D97-AF65-F5344CB8AC3E}">
        <p14:creationId xmlns:p14="http://schemas.microsoft.com/office/powerpoint/2010/main" val="20691457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8800" y="342900"/>
            <a:ext cx="3200400" cy="24018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charset="0"/>
              <a:buNone/>
              <a:tabLst>
                <a:tab pos="3317875" algn="l"/>
              </a:tabLst>
              <a:defRPr/>
            </a:pPr>
            <a:r>
              <a:rPr lang="en-US" sz="900" b="1" dirty="0" smtClean="0"/>
              <a:t>Slide 10: Looking</a:t>
            </a:r>
            <a:r>
              <a:rPr lang="en-US" sz="900" b="1" baseline="0" dirty="0" smtClean="0"/>
              <a:t> for Evidence of the Math Practices</a:t>
            </a:r>
            <a:endParaRPr lang="en-US" sz="900" b="1" dirty="0" smtClean="0"/>
          </a:p>
          <a:p>
            <a:pPr eaLnBrk="1" fontAlgn="auto" hangingPunct="1">
              <a:spcBef>
                <a:spcPts val="0"/>
              </a:spcBef>
              <a:spcAft>
                <a:spcPts val="0"/>
              </a:spcAft>
              <a:defRPr/>
            </a:pPr>
            <a:r>
              <a:rPr lang="en-US" sz="900" b="1" i="1" dirty="0" smtClean="0">
                <a:solidFill>
                  <a:srgbClr val="000000"/>
                </a:solidFill>
                <a:ea typeface="Times New Roman"/>
              </a:rPr>
              <a:t>Time Allotted</a:t>
            </a:r>
          </a:p>
          <a:p>
            <a:pPr marL="171450" indent="-171450" eaLnBrk="1" fontAlgn="auto" hangingPunct="1">
              <a:spcBef>
                <a:spcPts val="0"/>
              </a:spcBef>
              <a:spcAft>
                <a:spcPts val="0"/>
              </a:spcAft>
              <a:buFont typeface="Arial"/>
              <a:buChar char="•"/>
              <a:defRPr/>
            </a:pPr>
            <a:r>
              <a:rPr lang="en-US" sz="900" dirty="0" smtClean="0">
                <a:solidFill>
                  <a:srgbClr val="000000"/>
                </a:solidFill>
                <a:ea typeface="Times New Roman"/>
              </a:rPr>
              <a:t>5 minutes</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900" b="1" i="1" dirty="0" smtClean="0">
                <a:solidFill>
                  <a:srgbClr val="000000"/>
                </a:solidFill>
                <a:ea typeface="Times New Roman"/>
              </a:rPr>
              <a:t>Step-By-Step Instructions</a:t>
            </a:r>
            <a:endParaRPr lang="en-US" sz="900" dirty="0" smtClean="0">
              <a:solidFill>
                <a:srgbClr val="000000"/>
              </a:solidFill>
              <a:ea typeface="Times New Roman"/>
            </a:endParaRPr>
          </a:p>
          <a:p>
            <a:pPr marL="0" lvl="0" indent="0">
              <a:spcBef>
                <a:spcPts val="0"/>
              </a:spcBef>
              <a:spcAft>
                <a:spcPts val="0"/>
              </a:spcAft>
              <a:buFont typeface="Arial" charset="0"/>
              <a:buNone/>
              <a:tabLst>
                <a:tab pos="3317875" algn="l"/>
              </a:tabLst>
              <a:defRPr/>
            </a:pPr>
            <a:r>
              <a:rPr lang="en-US" sz="900" dirty="0" smtClean="0">
                <a:solidFill>
                  <a:srgbClr val="000000"/>
                </a:solidFill>
                <a:ea typeface="Times New Roman"/>
              </a:rPr>
              <a:t>Pass out Hand Out #3:  SMP 7&amp;8 in Geometry</a:t>
            </a:r>
          </a:p>
          <a:p>
            <a:pPr marL="0" lvl="0" indent="0">
              <a:spcBef>
                <a:spcPts val="0"/>
              </a:spcBef>
              <a:spcAft>
                <a:spcPts val="0"/>
              </a:spcAft>
              <a:buFont typeface="Arial" charset="0"/>
              <a:buNone/>
              <a:tabLst>
                <a:tab pos="3317875" algn="l"/>
              </a:tabLst>
              <a:defRPr/>
            </a:pPr>
            <a:r>
              <a:rPr lang="en-US" sz="900" dirty="0" smtClean="0">
                <a:solidFill>
                  <a:srgbClr val="000000"/>
                </a:solidFill>
                <a:ea typeface="Times New Roman"/>
              </a:rPr>
              <a:t>Read the</a:t>
            </a:r>
            <a:r>
              <a:rPr lang="en-US" sz="900" baseline="0" dirty="0" smtClean="0">
                <a:solidFill>
                  <a:srgbClr val="000000"/>
                </a:solidFill>
                <a:ea typeface="Times New Roman"/>
              </a:rPr>
              <a:t> handout.</a:t>
            </a:r>
            <a:endParaRPr lang="en-US" sz="900" dirty="0" smtClean="0">
              <a:solidFill>
                <a:srgbClr val="000000"/>
              </a:solidFill>
              <a:ea typeface="Times New Roman"/>
            </a:endParaRPr>
          </a:p>
          <a:p>
            <a:pPr marL="0" lvl="0" indent="0">
              <a:spcBef>
                <a:spcPts val="0"/>
              </a:spcBef>
              <a:spcAft>
                <a:spcPts val="0"/>
              </a:spcAft>
              <a:buFont typeface="Arial" charset="0"/>
              <a:buNone/>
              <a:tabLst>
                <a:tab pos="3317875" algn="l"/>
              </a:tabLst>
              <a:defRPr/>
            </a:pPr>
            <a:r>
              <a:rPr lang="en-US" sz="900" dirty="0" smtClean="0">
                <a:solidFill>
                  <a:srgbClr val="000000"/>
                </a:solidFill>
                <a:ea typeface="Times New Roman"/>
              </a:rPr>
              <a:t>Have groups share out some of the student behaviors/actions that they expect to see for SMPs 7 &amp; 8 in the content area of Geometry. Some possible responses include:</a:t>
            </a:r>
          </a:p>
          <a:p>
            <a:pPr marL="333375" lvl="1" indent="-171450">
              <a:spcBef>
                <a:spcPts val="0"/>
              </a:spcBef>
              <a:spcAft>
                <a:spcPts val="0"/>
              </a:spcAft>
              <a:buFont typeface="Lucida Grande"/>
              <a:buChar char="-"/>
              <a:defRPr/>
            </a:pPr>
            <a:r>
              <a:rPr lang="en-US" sz="900" dirty="0" smtClean="0">
                <a:solidFill>
                  <a:srgbClr val="000000"/>
                </a:solidFill>
              </a:rPr>
              <a:t>SMP 7</a:t>
            </a:r>
          </a:p>
          <a:p>
            <a:pPr marL="515938" lvl="2" indent="-171450">
              <a:spcBef>
                <a:spcPts val="0"/>
              </a:spcBef>
              <a:spcAft>
                <a:spcPts val="0"/>
              </a:spcAft>
              <a:buFont typeface="Courier New"/>
              <a:buChar char="o"/>
              <a:defRPr/>
            </a:pPr>
            <a:r>
              <a:rPr lang="en-US" sz="900" i="1" dirty="0" smtClean="0">
                <a:solidFill>
                  <a:srgbClr val="000000"/>
                </a:solidFill>
              </a:rPr>
              <a:t>Students will observe and identify shapes in the real world.</a:t>
            </a:r>
          </a:p>
          <a:p>
            <a:pPr marL="515938" lvl="2" indent="-171450">
              <a:spcBef>
                <a:spcPts val="0"/>
              </a:spcBef>
              <a:spcAft>
                <a:spcPts val="0"/>
              </a:spcAft>
              <a:buFont typeface="Courier New"/>
              <a:buChar char="o"/>
              <a:defRPr/>
            </a:pPr>
            <a:r>
              <a:rPr lang="en-US" sz="900" i="1" dirty="0" smtClean="0">
                <a:solidFill>
                  <a:srgbClr val="000000"/>
                </a:solidFill>
              </a:rPr>
              <a:t>Students will identify defining attributes of shapes.</a:t>
            </a:r>
          </a:p>
          <a:p>
            <a:pPr marL="515938" lvl="2" indent="-171450">
              <a:spcBef>
                <a:spcPts val="0"/>
              </a:spcBef>
              <a:spcAft>
                <a:spcPts val="0"/>
              </a:spcAft>
              <a:buFont typeface="Courier New"/>
              <a:buChar char="o"/>
              <a:defRPr/>
            </a:pPr>
            <a:r>
              <a:rPr lang="en-US" sz="900" i="1" dirty="0" smtClean="0">
                <a:solidFill>
                  <a:srgbClr val="000000"/>
                </a:solidFill>
              </a:rPr>
              <a:t>Students will compose and decompose shapes.</a:t>
            </a:r>
          </a:p>
          <a:p>
            <a:pPr marL="334963" lvl="1" indent="-171450">
              <a:spcBef>
                <a:spcPts val="0"/>
              </a:spcBef>
              <a:spcAft>
                <a:spcPts val="0"/>
              </a:spcAft>
              <a:buFont typeface="Lucida Grande"/>
              <a:buChar char="-"/>
              <a:defRPr/>
            </a:pPr>
            <a:r>
              <a:rPr lang="en-US" sz="900" dirty="0" smtClean="0">
                <a:solidFill>
                  <a:srgbClr val="000000"/>
                </a:solidFill>
              </a:rPr>
              <a:t>SMP 8</a:t>
            </a:r>
          </a:p>
          <a:p>
            <a:pPr marL="515938" lvl="2" indent="-171450">
              <a:spcBef>
                <a:spcPts val="0"/>
              </a:spcBef>
              <a:spcAft>
                <a:spcPts val="0"/>
              </a:spcAft>
              <a:buFont typeface="Courier New"/>
              <a:buChar char="o"/>
              <a:defRPr/>
            </a:pPr>
            <a:r>
              <a:rPr lang="en-US" sz="900" i="1" dirty="0" smtClean="0">
                <a:solidFill>
                  <a:srgbClr val="000000"/>
                </a:solidFill>
              </a:rPr>
              <a:t>Students sort and classify shapes based on attributes.</a:t>
            </a:r>
          </a:p>
          <a:p>
            <a:pPr marL="515938" lvl="2" indent="-171450">
              <a:spcBef>
                <a:spcPts val="0"/>
              </a:spcBef>
              <a:spcAft>
                <a:spcPts val="0"/>
              </a:spcAft>
              <a:buFont typeface="Courier New"/>
              <a:buChar char="o"/>
              <a:defRPr/>
            </a:pPr>
            <a:r>
              <a:rPr lang="en-US" sz="900" i="1" dirty="0" smtClean="0">
                <a:solidFill>
                  <a:srgbClr val="000000"/>
                </a:solidFill>
              </a:rPr>
              <a:t>Student describe similarities and differences between shapes and shape categories.</a:t>
            </a:r>
          </a:p>
          <a:p>
            <a:pPr marL="515938" lvl="2" indent="-171450">
              <a:spcBef>
                <a:spcPts val="0"/>
              </a:spcBef>
              <a:spcAft>
                <a:spcPts val="0"/>
              </a:spcAft>
              <a:buFont typeface="Courier New"/>
              <a:buChar char="o"/>
              <a:defRPr/>
            </a:pPr>
            <a:r>
              <a:rPr lang="en-US" sz="900" i="1" dirty="0" smtClean="0">
                <a:solidFill>
                  <a:srgbClr val="000000"/>
                </a:solidFill>
              </a:rPr>
              <a:t>Students develop formulas based on repeated reasoning of how to calculate in order to solve problems, such as those involving area and perimeter.</a:t>
            </a:r>
            <a:endParaRPr lang="en-US" sz="900" i="1" dirty="0">
              <a:solidFill>
                <a:srgbClr val="000000"/>
              </a:solidFill>
            </a:endParaRPr>
          </a:p>
        </p:txBody>
      </p:sp>
    </p:spTree>
    <p:extLst>
      <p:ext uri="{BB962C8B-B14F-4D97-AF65-F5344CB8AC3E}">
        <p14:creationId xmlns:p14="http://schemas.microsoft.com/office/powerpoint/2010/main" val="2999849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8800" y="342900"/>
            <a:ext cx="3200400" cy="240188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b="1" dirty="0" smtClean="0"/>
              <a:t>Slide 11: Looking for Evidence of the Math Practices</a:t>
            </a:r>
          </a:p>
          <a:p>
            <a:pPr eaLnBrk="1" fontAlgn="auto" hangingPunct="1">
              <a:spcBef>
                <a:spcPts val="0"/>
              </a:spcBef>
              <a:spcAft>
                <a:spcPts val="0"/>
              </a:spcAft>
              <a:defRPr/>
            </a:pPr>
            <a:r>
              <a:rPr lang="en-US" sz="1050" b="1" i="1" dirty="0" smtClean="0">
                <a:solidFill>
                  <a:srgbClr val="000000"/>
                </a:solidFill>
                <a:ea typeface="Times New Roman"/>
              </a:rPr>
              <a:t>Time Allotted</a:t>
            </a:r>
          </a:p>
          <a:p>
            <a:pPr marL="171450" indent="-171450" eaLnBrk="1" fontAlgn="auto" hangingPunct="1">
              <a:spcBef>
                <a:spcPts val="0"/>
              </a:spcBef>
              <a:spcAft>
                <a:spcPts val="0"/>
              </a:spcAft>
              <a:buFont typeface="Arial"/>
              <a:buChar char="•"/>
              <a:defRPr/>
            </a:pPr>
            <a:r>
              <a:rPr lang="en-US" sz="1050" dirty="0" smtClean="0">
                <a:solidFill>
                  <a:srgbClr val="000000"/>
                </a:solidFill>
                <a:ea typeface="Times New Roman"/>
              </a:rPr>
              <a:t>2 minutes</a:t>
            </a:r>
            <a:endParaRPr lang="en-US" sz="1050" b="1" i="1" dirty="0" smtClean="0">
              <a:solidFill>
                <a:srgbClr val="000000"/>
              </a:solidFill>
              <a:ea typeface="Times New Roman"/>
            </a:endParaRPr>
          </a:p>
          <a:p>
            <a:pPr eaLnBrk="1" fontAlgn="auto" hangingPunct="1">
              <a:spcBef>
                <a:spcPts val="0"/>
              </a:spcBef>
              <a:spcAft>
                <a:spcPts val="0"/>
              </a:spcAft>
              <a:defRPr/>
            </a:pPr>
            <a:r>
              <a:rPr lang="en-US" sz="1050" b="1" i="1" dirty="0" smtClean="0">
                <a:solidFill>
                  <a:srgbClr val="000000"/>
                </a:solidFill>
                <a:ea typeface="Times New Roman"/>
              </a:rPr>
              <a:t>Step-By-Step Instructions</a:t>
            </a:r>
          </a:p>
          <a:p>
            <a:pPr marL="171450" lvl="0" indent="-171450">
              <a:spcBef>
                <a:spcPts val="0"/>
              </a:spcBef>
              <a:spcAft>
                <a:spcPts val="0"/>
              </a:spcAft>
              <a:buFont typeface="Arial"/>
              <a:buChar char="•"/>
              <a:defRPr/>
            </a:pPr>
            <a:r>
              <a:rPr lang="en-US" sz="1050" dirty="0" smtClean="0">
                <a:solidFill>
                  <a:srgbClr val="000000"/>
                </a:solidFill>
                <a:ea typeface="Times New Roman"/>
              </a:rPr>
              <a:t>Tell participants:</a:t>
            </a:r>
            <a:r>
              <a:rPr lang="en-US" sz="1050" baseline="0" dirty="0" smtClean="0">
                <a:solidFill>
                  <a:srgbClr val="000000"/>
                </a:solidFill>
                <a:ea typeface="Times New Roman"/>
              </a:rPr>
              <a:t>  </a:t>
            </a:r>
            <a:r>
              <a:rPr lang="en-US" sz="1050" dirty="0" smtClean="0">
                <a:solidFill>
                  <a:srgbClr val="000000"/>
                </a:solidFill>
                <a:ea typeface="Times New Roman"/>
              </a:rPr>
              <a:t>We want to give you an opportunity to think about and observe the actions and behaviors described in the SMPs.</a:t>
            </a:r>
          </a:p>
          <a:p>
            <a:pPr marL="333375" lvl="1" indent="-171450">
              <a:spcBef>
                <a:spcPts val="0"/>
              </a:spcBef>
              <a:spcAft>
                <a:spcPts val="0"/>
              </a:spcAft>
              <a:buFont typeface="Lucida Grande"/>
              <a:buChar char="-"/>
              <a:defRPr/>
            </a:pPr>
            <a:r>
              <a:rPr lang="en-US" sz="1050" dirty="0" smtClean="0">
                <a:solidFill>
                  <a:srgbClr val="000000"/>
                </a:solidFill>
                <a:ea typeface="Times New Roman"/>
              </a:rPr>
              <a:t>You will be looking for evidence of the student behaviors described in SMPs 7 &amp; 8 as you engage in</a:t>
            </a:r>
            <a:r>
              <a:rPr lang="en-US" sz="1050" baseline="0" dirty="0" smtClean="0">
                <a:solidFill>
                  <a:srgbClr val="000000"/>
                </a:solidFill>
                <a:ea typeface="Times New Roman"/>
              </a:rPr>
              <a:t> a</a:t>
            </a:r>
            <a:r>
              <a:rPr lang="en-US" sz="1050" dirty="0" smtClean="0">
                <a:solidFill>
                  <a:srgbClr val="000000"/>
                </a:solidFill>
                <a:ea typeface="Times New Roman"/>
              </a:rPr>
              <a:t> mathematical task.</a:t>
            </a:r>
          </a:p>
          <a:p>
            <a:pPr marL="333375" lvl="1" indent="-171450">
              <a:spcBef>
                <a:spcPts val="0"/>
              </a:spcBef>
              <a:spcAft>
                <a:spcPts val="0"/>
              </a:spcAft>
              <a:buFont typeface="Lucida Grande"/>
              <a:buChar char="-"/>
              <a:defRPr/>
            </a:pPr>
            <a:r>
              <a:rPr lang="en-US" sz="1050" dirty="0" smtClean="0">
                <a:solidFill>
                  <a:srgbClr val="000000"/>
                </a:solidFill>
                <a:ea typeface="Times New Roman"/>
              </a:rPr>
              <a:t>In order to help you with this experience, we have a tool that will help you look for and document evidence of engagement in these SMPs.</a:t>
            </a:r>
          </a:p>
          <a:p>
            <a:pPr marL="171450" indent="-171450">
              <a:spcBef>
                <a:spcPts val="0"/>
              </a:spcBef>
              <a:spcAft>
                <a:spcPts val="0"/>
              </a:spcAft>
              <a:buFont typeface="Arial"/>
              <a:buChar char="•"/>
              <a:defRPr/>
            </a:pPr>
            <a:r>
              <a:rPr lang="en-US" sz="1050" dirty="0" smtClean="0">
                <a:solidFill>
                  <a:srgbClr val="000000"/>
                </a:solidFill>
              </a:rPr>
              <a:t>Pass out Hand Out </a:t>
            </a:r>
            <a:r>
              <a:rPr lang="en-US" sz="1050" b="1" dirty="0" smtClean="0">
                <a:solidFill>
                  <a:srgbClr val="000000"/>
                </a:solidFill>
              </a:rPr>
              <a:t>4 - Looking for Evidence of SMPs 7 &amp; 8</a:t>
            </a:r>
          </a:p>
          <a:p>
            <a:pPr marL="171450" lvl="0" indent="-171450">
              <a:spcBef>
                <a:spcPts val="0"/>
              </a:spcBef>
              <a:spcAft>
                <a:spcPts val="0"/>
              </a:spcAft>
              <a:buFont typeface="Arial"/>
              <a:buChar char="•"/>
              <a:defRPr/>
            </a:pPr>
            <a:r>
              <a:rPr lang="en-US" sz="1050" dirty="0" smtClean="0">
                <a:solidFill>
                  <a:srgbClr val="000000"/>
                </a:solidFill>
              </a:rPr>
              <a:t>Read the directions on the slide:</a:t>
            </a:r>
          </a:p>
          <a:p>
            <a:pPr marL="333375" lvl="1" indent="-171450">
              <a:spcBef>
                <a:spcPts val="0"/>
              </a:spcBef>
              <a:spcAft>
                <a:spcPts val="0"/>
              </a:spcAft>
              <a:buFont typeface="Lucida Grande"/>
              <a:buChar char="-"/>
              <a:defRPr/>
            </a:pPr>
            <a:r>
              <a:rPr lang="en-US" sz="1050" dirty="0" smtClean="0">
                <a:solidFill>
                  <a:srgbClr val="000000"/>
                </a:solidFill>
              </a:rPr>
              <a:t>The left-hand column contains the narrative description of one or more SMPs with check off boxes.</a:t>
            </a:r>
            <a:r>
              <a:rPr lang="en-US" sz="1050" baseline="0" dirty="0" smtClean="0">
                <a:solidFill>
                  <a:srgbClr val="000000"/>
                </a:solidFill>
              </a:rPr>
              <a:t>  </a:t>
            </a:r>
            <a:endParaRPr lang="en-US" sz="1050" dirty="0" smtClean="0">
              <a:solidFill>
                <a:srgbClr val="000000"/>
              </a:solidFill>
            </a:endParaRPr>
          </a:p>
          <a:p>
            <a:pPr marL="333375" lvl="1" indent="-171450">
              <a:spcBef>
                <a:spcPts val="0"/>
              </a:spcBef>
              <a:spcAft>
                <a:spcPts val="0"/>
              </a:spcAft>
              <a:buFont typeface="Lucida Grande"/>
              <a:buChar char="-"/>
              <a:defRPr/>
            </a:pPr>
            <a:r>
              <a:rPr lang="en-US" sz="1050" dirty="0" smtClean="0">
                <a:solidFill>
                  <a:srgbClr val="000000"/>
                </a:solidFill>
              </a:rPr>
              <a:t>The right-hand column should be used to document observations of any specific evidence for the descriptors checked off in the left-hand column.</a:t>
            </a:r>
          </a:p>
          <a:p>
            <a:pPr marL="171450" lvl="0" indent="-171450">
              <a:spcBef>
                <a:spcPts val="0"/>
              </a:spcBef>
              <a:spcAft>
                <a:spcPts val="0"/>
              </a:spcAft>
              <a:buFont typeface="Arial"/>
              <a:buChar char="•"/>
              <a:defRPr/>
            </a:pPr>
            <a:r>
              <a:rPr lang="en-US" sz="1050" baseline="0" dirty="0" smtClean="0">
                <a:solidFill>
                  <a:srgbClr val="000000"/>
                </a:solidFill>
              </a:rPr>
              <a:t>They will be filling it in for themselves after a math task.</a:t>
            </a:r>
            <a:endParaRPr lang="en-US" sz="1050" dirty="0" smtClean="0">
              <a:solidFill>
                <a:srgbClr val="000000"/>
              </a:solidFill>
            </a:endParaRPr>
          </a:p>
        </p:txBody>
      </p:sp>
    </p:spTree>
    <p:extLst>
      <p:ext uri="{BB962C8B-B14F-4D97-AF65-F5344CB8AC3E}">
        <p14:creationId xmlns:p14="http://schemas.microsoft.com/office/powerpoint/2010/main" val="2999849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8800" y="342900"/>
            <a:ext cx="3200400" cy="240188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200"/>
              </a:spcBef>
              <a:spcAft>
                <a:spcPts val="0"/>
              </a:spcAft>
              <a:buClrTx/>
              <a:buSzTx/>
              <a:buFontTx/>
              <a:buNone/>
              <a:tabLst/>
              <a:defRPr/>
            </a:pPr>
            <a:r>
              <a:rPr lang="en-US" b="1" dirty="0" smtClean="0"/>
              <a:t>Slide 12: Math Learning</a:t>
            </a:r>
            <a:r>
              <a:rPr lang="en-US" b="1" baseline="0" dirty="0" smtClean="0"/>
              <a:t> Experience:  Tangrams</a:t>
            </a:r>
          </a:p>
          <a:p>
            <a:pPr eaLnBrk="1" fontAlgn="auto" hangingPunct="1">
              <a:spcBef>
                <a:spcPts val="0"/>
              </a:spcBef>
              <a:spcAft>
                <a:spcPts val="0"/>
              </a:spcAft>
              <a:defRPr/>
            </a:pPr>
            <a:r>
              <a:rPr lang="en-US" b="1" i="1" dirty="0" smtClean="0">
                <a:solidFill>
                  <a:srgbClr val="000000"/>
                </a:solidFill>
                <a:ea typeface="Times New Roman"/>
              </a:rPr>
              <a:t>Time Allotted</a:t>
            </a:r>
          </a:p>
          <a:p>
            <a:pPr marL="171450" indent="-171450" eaLnBrk="1" fontAlgn="auto" hangingPunct="1">
              <a:spcBef>
                <a:spcPts val="0"/>
              </a:spcBef>
              <a:spcAft>
                <a:spcPts val="0"/>
              </a:spcAft>
              <a:buFont typeface="Arial"/>
              <a:buChar char="•"/>
              <a:defRPr/>
            </a:pPr>
            <a:r>
              <a:rPr lang="en-US" dirty="0" smtClean="0">
                <a:solidFill>
                  <a:srgbClr val="000000"/>
                </a:solidFill>
                <a:ea typeface="Times New Roman"/>
              </a:rPr>
              <a:t>5 minutes</a:t>
            </a:r>
          </a:p>
          <a:p>
            <a:pPr eaLnBrk="1" fontAlgn="auto" hangingPunct="1">
              <a:spcBef>
                <a:spcPts val="200"/>
              </a:spcBef>
              <a:spcAft>
                <a:spcPts val="0"/>
              </a:spcAft>
              <a:defRPr/>
            </a:pPr>
            <a:r>
              <a:rPr lang="en-US" sz="1200" b="1" i="1" dirty="0" smtClean="0">
                <a:ea typeface="Times New Roman"/>
              </a:rPr>
              <a:t>Step-By-Step Instructions</a:t>
            </a:r>
          </a:p>
          <a:p>
            <a:pPr marL="171450" indent="-171450">
              <a:spcBef>
                <a:spcPts val="200"/>
              </a:spcBef>
              <a:spcAft>
                <a:spcPts val="0"/>
              </a:spcAft>
              <a:buClr>
                <a:schemeClr val="tx1"/>
              </a:buClr>
              <a:buFont typeface="Arial"/>
              <a:buChar char="•"/>
            </a:pPr>
            <a:r>
              <a:rPr lang="en-US" sz="1200" dirty="0" smtClean="0">
                <a:ea typeface="Times New Roman"/>
              </a:rPr>
              <a:t>Tell participants: </a:t>
            </a:r>
            <a:r>
              <a:rPr lang="en-US" sz="1200" i="1" dirty="0" smtClean="0">
                <a:ea typeface="Times New Roman"/>
              </a:rPr>
              <a:t>Tangram</a:t>
            </a:r>
            <a:r>
              <a:rPr lang="en-US" sz="1200" dirty="0" smtClean="0">
                <a:ea typeface="Times New Roman"/>
              </a:rPr>
              <a:t> is an ancient puzzle that is created when</a:t>
            </a:r>
            <a:r>
              <a:rPr lang="en-US" sz="1200" baseline="0" dirty="0" smtClean="0">
                <a:ea typeface="Times New Roman"/>
              </a:rPr>
              <a:t> a large square (</a:t>
            </a:r>
            <a:r>
              <a:rPr lang="en-US" sz="1200" dirty="0" smtClean="0">
                <a:ea typeface="Times New Roman"/>
              </a:rPr>
              <a:t>for our purposes, a square</a:t>
            </a:r>
            <a:r>
              <a:rPr lang="en-US" sz="1200" baseline="0" dirty="0" smtClean="0">
                <a:ea typeface="Times New Roman"/>
              </a:rPr>
              <a:t> of paper) is decomposed into several smaller shapes</a:t>
            </a:r>
            <a:r>
              <a:rPr lang="en-US" sz="1200" dirty="0" smtClean="0">
                <a:ea typeface="Times New Roman"/>
              </a:rPr>
              <a:t>:</a:t>
            </a:r>
          </a:p>
          <a:p>
            <a:pPr marL="515938" lvl="2" indent="-171450">
              <a:spcBef>
                <a:spcPts val="200"/>
              </a:spcBef>
              <a:spcAft>
                <a:spcPts val="0"/>
              </a:spcAft>
              <a:buClr>
                <a:schemeClr val="tx1"/>
              </a:buClr>
              <a:buFont typeface="Courier New"/>
              <a:buChar char="o"/>
            </a:pPr>
            <a:r>
              <a:rPr lang="en-US" sz="1200" baseline="0" dirty="0" smtClean="0">
                <a:ea typeface="Times New Roman"/>
              </a:rPr>
              <a:t>2 large triangles,</a:t>
            </a:r>
            <a:endParaRPr lang="en-US" sz="1200" dirty="0" smtClean="0">
              <a:ea typeface="Times New Roman"/>
            </a:endParaRPr>
          </a:p>
          <a:p>
            <a:pPr marL="515938" lvl="2" indent="-171450">
              <a:spcBef>
                <a:spcPts val="200"/>
              </a:spcBef>
              <a:spcAft>
                <a:spcPts val="0"/>
              </a:spcAft>
              <a:buClr>
                <a:schemeClr val="tx1"/>
              </a:buClr>
              <a:buFont typeface="Courier New"/>
              <a:buChar char="o"/>
            </a:pPr>
            <a:r>
              <a:rPr lang="en-US" sz="1200" baseline="0" dirty="0" smtClean="0">
                <a:ea typeface="Times New Roman"/>
              </a:rPr>
              <a:t>1 medium triangle,</a:t>
            </a:r>
            <a:endParaRPr lang="en-US" sz="1200" dirty="0" smtClean="0">
              <a:ea typeface="Times New Roman"/>
            </a:endParaRPr>
          </a:p>
          <a:p>
            <a:pPr marL="515938" lvl="2" indent="-171450">
              <a:spcBef>
                <a:spcPts val="200"/>
              </a:spcBef>
              <a:spcAft>
                <a:spcPts val="0"/>
              </a:spcAft>
              <a:buClr>
                <a:schemeClr val="tx1"/>
              </a:buClr>
              <a:buFont typeface="Courier New"/>
              <a:buChar char="o"/>
            </a:pPr>
            <a:r>
              <a:rPr lang="en-US" sz="1200" baseline="0" dirty="0" smtClean="0">
                <a:ea typeface="Times New Roman"/>
              </a:rPr>
              <a:t>2 small triangles,</a:t>
            </a:r>
            <a:endParaRPr lang="en-US" sz="1200" dirty="0" smtClean="0">
              <a:ea typeface="Times New Roman"/>
            </a:endParaRPr>
          </a:p>
          <a:p>
            <a:pPr marL="515938" lvl="2" indent="-171450">
              <a:spcBef>
                <a:spcPts val="200"/>
              </a:spcBef>
              <a:spcAft>
                <a:spcPts val="0"/>
              </a:spcAft>
              <a:buClr>
                <a:schemeClr val="tx1"/>
              </a:buClr>
              <a:buFont typeface="Courier New"/>
              <a:buChar char="o"/>
            </a:pPr>
            <a:r>
              <a:rPr lang="en-US" sz="1200" baseline="0" dirty="0" smtClean="0">
                <a:ea typeface="Times New Roman"/>
              </a:rPr>
              <a:t>1 square, and </a:t>
            </a:r>
          </a:p>
          <a:p>
            <a:pPr marL="515938" lvl="2" indent="-171450">
              <a:spcBef>
                <a:spcPts val="200"/>
              </a:spcBef>
              <a:spcAft>
                <a:spcPts val="0"/>
              </a:spcAft>
              <a:buClr>
                <a:schemeClr val="tx1"/>
              </a:buClr>
              <a:buFont typeface="Courier New"/>
              <a:buChar char="o"/>
            </a:pPr>
            <a:r>
              <a:rPr lang="en-US" sz="1200" baseline="0" dirty="0" smtClean="0">
                <a:ea typeface="Times New Roman"/>
              </a:rPr>
              <a:t>1 parallelogram.</a:t>
            </a:r>
          </a:p>
          <a:p>
            <a:pPr marL="171450" indent="-171450">
              <a:spcBef>
                <a:spcPts val="200"/>
              </a:spcBef>
              <a:spcAft>
                <a:spcPts val="0"/>
              </a:spcAft>
              <a:buClr>
                <a:schemeClr val="tx1"/>
              </a:buClr>
              <a:buFont typeface="Arial"/>
              <a:buChar char="•"/>
            </a:pPr>
            <a:r>
              <a:rPr lang="en-US" sz="1200" dirty="0" smtClean="0">
                <a:solidFill>
                  <a:srgbClr val="000000"/>
                </a:solidFill>
                <a:ea typeface="Times New Roman"/>
              </a:rPr>
              <a:t>Pass out a Tangram puzzle to each participant HO#5</a:t>
            </a:r>
            <a:r>
              <a:rPr lang="en-US" sz="1200" baseline="0" dirty="0" smtClean="0">
                <a:solidFill>
                  <a:srgbClr val="000000"/>
                </a:solidFill>
                <a:ea typeface="Times New Roman"/>
              </a:rPr>
              <a:t> </a:t>
            </a:r>
            <a:r>
              <a:rPr lang="en-US" sz="1200" b="1" dirty="0" smtClean="0">
                <a:solidFill>
                  <a:srgbClr val="000000"/>
                </a:solidFill>
                <a:ea typeface="Times New Roman"/>
              </a:rPr>
              <a:t>Tangram Puzzles</a:t>
            </a:r>
            <a:r>
              <a:rPr lang="en-US" sz="1200" dirty="0" smtClean="0">
                <a:solidFill>
                  <a:srgbClr val="000000"/>
                </a:solidFill>
                <a:ea typeface="Times New Roman"/>
              </a:rPr>
              <a:t>. Note :</a:t>
            </a:r>
            <a:r>
              <a:rPr lang="en-US" sz="1200" baseline="0" dirty="0" smtClean="0">
                <a:solidFill>
                  <a:srgbClr val="000000"/>
                </a:solidFill>
                <a:ea typeface="Times New Roman"/>
              </a:rPr>
              <a:t>  </a:t>
            </a:r>
            <a:r>
              <a:rPr lang="en-US" sz="1200" dirty="0" smtClean="0">
                <a:solidFill>
                  <a:srgbClr val="000000"/>
                </a:solidFill>
                <a:ea typeface="Times New Roman"/>
              </a:rPr>
              <a:t>two puzzles per sheet; give each participant only one Tangram puzzle. And remember: do NOT cut the puzzle pieces out for participants ahead of time.</a:t>
            </a:r>
          </a:p>
          <a:p>
            <a:pPr marL="171450" indent="-171450">
              <a:spcBef>
                <a:spcPts val="200"/>
              </a:spcBef>
              <a:spcAft>
                <a:spcPts val="0"/>
              </a:spcAft>
              <a:buClr>
                <a:schemeClr val="tx1"/>
              </a:buClr>
              <a:buFont typeface="Arial"/>
              <a:buChar char="•"/>
            </a:pPr>
            <a:r>
              <a:rPr lang="en-US" sz="1200" dirty="0" smtClean="0">
                <a:solidFill>
                  <a:srgbClr val="000000"/>
                </a:solidFill>
                <a:ea typeface="Times New Roman"/>
              </a:rPr>
              <a:t>Ask participants to quickly cut out all the pieces of their Tangram puzzle.</a:t>
            </a:r>
          </a:p>
          <a:p>
            <a:pPr marL="171450" indent="-171450">
              <a:spcBef>
                <a:spcPts val="200"/>
              </a:spcBef>
              <a:spcAft>
                <a:spcPts val="0"/>
              </a:spcAft>
              <a:buClr>
                <a:schemeClr val="tx1"/>
              </a:buClr>
              <a:buFont typeface="Arial"/>
              <a:buChar char="•"/>
            </a:pPr>
            <a:r>
              <a:rPr lang="en-US" sz="1200" baseline="0" dirty="0" smtClean="0">
                <a:ea typeface="Times New Roman"/>
              </a:rPr>
              <a:t>When participants finish</a:t>
            </a:r>
            <a:r>
              <a:rPr lang="en-US" sz="1200" dirty="0" smtClean="0">
                <a:ea typeface="Times New Roman"/>
              </a:rPr>
              <a:t> cutting apart their puzzles, and while they wait for others to finish, ask them to attempt to reconstruct the original square with their seven Tangram pieces.</a:t>
            </a:r>
          </a:p>
          <a:p>
            <a:pPr marL="171450" indent="-171450">
              <a:spcBef>
                <a:spcPts val="0"/>
              </a:spcBef>
              <a:spcAft>
                <a:spcPts val="0"/>
              </a:spcAft>
              <a:buClr>
                <a:schemeClr val="tx1"/>
              </a:buClr>
              <a:buFont typeface="Arial"/>
              <a:buChar char="•"/>
            </a:pPr>
            <a:r>
              <a:rPr lang="en-US" sz="1200" dirty="0" smtClean="0">
                <a:solidFill>
                  <a:srgbClr val="FF0000"/>
                </a:solidFill>
                <a:ea typeface="Times New Roman"/>
              </a:rPr>
              <a:t>Inform the participants that the learning is intended to be mostly on a grade 1 level, and it will</a:t>
            </a:r>
            <a:r>
              <a:rPr lang="en-US" sz="1200" baseline="0" dirty="0" smtClean="0">
                <a:solidFill>
                  <a:srgbClr val="FF0000"/>
                </a:solidFill>
                <a:ea typeface="Times New Roman"/>
              </a:rPr>
              <a:t> provide us with math vocabulary for the next task.</a:t>
            </a:r>
            <a:endParaRPr lang="en-US" sz="1200" dirty="0" smtClean="0">
              <a:ea typeface="Times New Roman"/>
            </a:endParaRPr>
          </a:p>
          <a:p>
            <a:pPr eaLnBrk="1" fontAlgn="auto" hangingPunct="1">
              <a:spcBef>
                <a:spcPts val="200"/>
              </a:spcBef>
              <a:spcAft>
                <a:spcPts val="0"/>
              </a:spcAft>
              <a:tabLst>
                <a:tab pos="228600" algn="l"/>
                <a:tab pos="487680" algn="l"/>
              </a:tabLst>
              <a:defRPr/>
            </a:pPr>
            <a:endParaRPr lang="en-US" sz="1200" dirty="0" smtClean="0">
              <a:ea typeface="Times New Roman"/>
            </a:endParaRPr>
          </a:p>
        </p:txBody>
      </p:sp>
    </p:spTree>
    <p:extLst>
      <p:ext uri="{BB962C8B-B14F-4D97-AF65-F5344CB8AC3E}">
        <p14:creationId xmlns:p14="http://schemas.microsoft.com/office/powerpoint/2010/main" val="2999849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8800" y="342900"/>
            <a:ext cx="3200400" cy="240188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a:buNone/>
              <a:tabLst/>
              <a:defRPr/>
            </a:pPr>
            <a:r>
              <a:rPr lang="en-US" sz="1050" b="1" dirty="0" smtClean="0"/>
              <a:t>Slide 13: Math Learning Experience:  Composing Shapes</a:t>
            </a:r>
          </a:p>
          <a:p>
            <a:pPr eaLnBrk="1" fontAlgn="auto" hangingPunct="1">
              <a:spcBef>
                <a:spcPts val="0"/>
              </a:spcBef>
              <a:spcAft>
                <a:spcPts val="0"/>
              </a:spcAft>
              <a:defRPr/>
            </a:pPr>
            <a:r>
              <a:rPr lang="en-US" sz="1050" b="1" i="1" dirty="0" smtClean="0">
                <a:solidFill>
                  <a:srgbClr val="000000"/>
                </a:solidFill>
                <a:ea typeface="Times New Roman"/>
              </a:rPr>
              <a:t>Time Allotted</a:t>
            </a:r>
          </a:p>
          <a:p>
            <a:pPr marL="171450" indent="-171450" eaLnBrk="1" fontAlgn="auto" hangingPunct="1">
              <a:spcBef>
                <a:spcPts val="0"/>
              </a:spcBef>
              <a:spcAft>
                <a:spcPts val="0"/>
              </a:spcAft>
              <a:buFont typeface="Arial"/>
              <a:buChar char="•"/>
              <a:defRPr/>
            </a:pPr>
            <a:r>
              <a:rPr lang="en-US" sz="1050" dirty="0" smtClean="0">
                <a:solidFill>
                  <a:srgbClr val="000000"/>
                </a:solidFill>
                <a:ea typeface="Times New Roman"/>
              </a:rPr>
              <a:t>5 minutes</a:t>
            </a:r>
          </a:p>
          <a:p>
            <a:pPr marL="0" indent="0">
              <a:spcBef>
                <a:spcPts val="0"/>
              </a:spcBef>
              <a:spcAft>
                <a:spcPts val="0"/>
              </a:spcAft>
              <a:buFont typeface="Arial"/>
              <a:buNone/>
            </a:pPr>
            <a:r>
              <a:rPr lang="en-US" sz="1050" b="1" i="1" dirty="0" smtClean="0">
                <a:solidFill>
                  <a:srgbClr val="000000"/>
                </a:solidFill>
                <a:ea typeface="Times New Roman"/>
              </a:rPr>
              <a:t>Critical Point </a:t>
            </a:r>
          </a:p>
          <a:p>
            <a:pPr marL="171450" indent="-171450">
              <a:spcBef>
                <a:spcPts val="0"/>
              </a:spcBef>
              <a:spcAft>
                <a:spcPts val="0"/>
              </a:spcAft>
              <a:buFont typeface="Arial"/>
              <a:buChar char="•"/>
            </a:pPr>
            <a:r>
              <a:rPr lang="en-US" sz="1050" dirty="0" smtClean="0">
                <a:solidFill>
                  <a:srgbClr val="000000"/>
                </a:solidFill>
                <a:ea typeface="Times New Roman"/>
              </a:rPr>
              <a:t>Composing and decomposing</a:t>
            </a:r>
            <a:r>
              <a:rPr lang="en-US" sz="1050" baseline="0" dirty="0" smtClean="0">
                <a:solidFill>
                  <a:srgbClr val="000000"/>
                </a:solidFill>
                <a:ea typeface="Times New Roman"/>
              </a:rPr>
              <a:t> shapes</a:t>
            </a:r>
            <a:r>
              <a:rPr lang="en-US" sz="1050" dirty="0" smtClean="0">
                <a:solidFill>
                  <a:srgbClr val="000000"/>
                </a:solidFill>
                <a:ea typeface="Times New Roman"/>
              </a:rPr>
              <a:t> using other shapes is a foundational skill taught in primary grades that is necessary for understanding area concepts in upper elementary grade levels.</a:t>
            </a:r>
          </a:p>
          <a:p>
            <a:pPr eaLnBrk="1" fontAlgn="auto" hangingPunct="1">
              <a:spcBef>
                <a:spcPts val="0"/>
              </a:spcBef>
              <a:spcAft>
                <a:spcPts val="0"/>
              </a:spcAft>
              <a:defRPr/>
            </a:pPr>
            <a:r>
              <a:rPr lang="en-US" sz="1050" b="1" i="1" dirty="0" smtClean="0">
                <a:solidFill>
                  <a:srgbClr val="000000"/>
                </a:solidFill>
                <a:ea typeface="Times New Roman"/>
              </a:rPr>
              <a:t>Step-By-Step Instructions</a:t>
            </a:r>
          </a:p>
          <a:p>
            <a:pPr marL="171450" indent="-171450">
              <a:spcBef>
                <a:spcPts val="0"/>
              </a:spcBef>
              <a:spcAft>
                <a:spcPts val="0"/>
              </a:spcAft>
              <a:buClr>
                <a:schemeClr val="tx1"/>
              </a:buClr>
              <a:buFont typeface="Arial"/>
              <a:buChar char="•"/>
            </a:pPr>
            <a:r>
              <a:rPr lang="en-US" sz="1050" dirty="0" smtClean="0">
                <a:solidFill>
                  <a:srgbClr val="000000"/>
                </a:solidFill>
                <a:ea typeface="Times New Roman"/>
              </a:rPr>
              <a:t>Once the participants have</a:t>
            </a:r>
            <a:r>
              <a:rPr lang="en-US" sz="1050" baseline="0" dirty="0" smtClean="0">
                <a:solidFill>
                  <a:srgbClr val="000000"/>
                </a:solidFill>
                <a:ea typeface="Times New Roman"/>
              </a:rPr>
              <a:t> had a couple of minutes to work with their tangram</a:t>
            </a:r>
            <a:r>
              <a:rPr lang="en-US" sz="1050" dirty="0" smtClean="0">
                <a:solidFill>
                  <a:srgbClr val="000000"/>
                </a:solidFill>
                <a:ea typeface="Times New Roman"/>
              </a:rPr>
              <a:t> pieces </a:t>
            </a:r>
            <a:r>
              <a:rPr lang="en-US" sz="1050" baseline="0" dirty="0" smtClean="0">
                <a:solidFill>
                  <a:srgbClr val="000000"/>
                </a:solidFill>
                <a:ea typeface="Times New Roman"/>
              </a:rPr>
              <a:t>to recreate the square, ask them to set aside all the shapes except for the two smallest triangles.</a:t>
            </a:r>
          </a:p>
          <a:p>
            <a:pPr marL="171450" indent="-171450">
              <a:spcBef>
                <a:spcPts val="0"/>
              </a:spcBef>
              <a:spcAft>
                <a:spcPts val="0"/>
              </a:spcAft>
              <a:buClr>
                <a:schemeClr val="tx1"/>
              </a:buClr>
              <a:buFont typeface="Arial"/>
              <a:buChar char="•"/>
            </a:pPr>
            <a:r>
              <a:rPr lang="en-US" sz="1050" baseline="0" dirty="0" smtClean="0">
                <a:solidFill>
                  <a:srgbClr val="000000"/>
                </a:solidFill>
                <a:ea typeface="Times New Roman"/>
              </a:rPr>
              <a:t>Tell participants:</a:t>
            </a:r>
          </a:p>
          <a:p>
            <a:pPr marL="346075" lvl="1" indent="-176213">
              <a:spcBef>
                <a:spcPts val="0"/>
              </a:spcBef>
              <a:spcAft>
                <a:spcPts val="0"/>
              </a:spcAft>
              <a:buClr>
                <a:schemeClr val="tx1"/>
              </a:buClr>
              <a:buFont typeface="Lucida Grande"/>
              <a:buChar char="-"/>
            </a:pPr>
            <a:r>
              <a:rPr lang="en-US" sz="1050" dirty="0" smtClean="0">
                <a:solidFill>
                  <a:srgbClr val="000000"/>
                </a:solidFill>
                <a:ea typeface="Times New Roman"/>
              </a:rPr>
              <a:t>W</a:t>
            </a:r>
            <a:r>
              <a:rPr lang="en-US" sz="1050" baseline="0" dirty="0" smtClean="0">
                <a:solidFill>
                  <a:srgbClr val="000000"/>
                </a:solidFill>
                <a:ea typeface="Times New Roman"/>
              </a:rPr>
              <a:t>e are going to work first with these</a:t>
            </a:r>
            <a:r>
              <a:rPr lang="en-US" sz="1050" dirty="0" smtClean="0">
                <a:solidFill>
                  <a:srgbClr val="000000"/>
                </a:solidFill>
                <a:ea typeface="Times New Roman"/>
              </a:rPr>
              <a:t> two</a:t>
            </a:r>
            <a:r>
              <a:rPr lang="en-US" sz="1050" baseline="0" dirty="0" smtClean="0">
                <a:solidFill>
                  <a:srgbClr val="000000"/>
                </a:solidFill>
                <a:ea typeface="Times New Roman"/>
              </a:rPr>
              <a:t> shapes</a:t>
            </a:r>
            <a:r>
              <a:rPr lang="en-US" sz="1050" dirty="0" smtClean="0">
                <a:solidFill>
                  <a:srgbClr val="000000"/>
                </a:solidFill>
                <a:ea typeface="Times New Roman"/>
              </a:rPr>
              <a:t> </a:t>
            </a:r>
            <a:r>
              <a:rPr lang="en-US" sz="1050" baseline="0" dirty="0" smtClean="0">
                <a:solidFill>
                  <a:srgbClr val="000000"/>
                </a:solidFill>
                <a:ea typeface="Times New Roman"/>
              </a:rPr>
              <a:t>to compose other shapes. </a:t>
            </a:r>
          </a:p>
          <a:p>
            <a:pPr marL="346075" lvl="1" indent="-176213">
              <a:spcBef>
                <a:spcPts val="0"/>
              </a:spcBef>
              <a:spcAft>
                <a:spcPts val="0"/>
              </a:spcAft>
              <a:buClr>
                <a:schemeClr val="tx1"/>
              </a:buClr>
              <a:buFont typeface="Lucida Grande"/>
              <a:buChar char="-"/>
            </a:pPr>
            <a:r>
              <a:rPr lang="en-US" sz="1050" baseline="0" dirty="0" smtClean="0">
                <a:solidFill>
                  <a:srgbClr val="000000"/>
                </a:solidFill>
                <a:ea typeface="Times New Roman"/>
              </a:rPr>
              <a:t>The rule for creating a new shape with tangram shapes</a:t>
            </a:r>
            <a:r>
              <a:rPr lang="en-US" sz="1050" dirty="0" smtClean="0">
                <a:solidFill>
                  <a:srgbClr val="000000"/>
                </a:solidFill>
                <a:ea typeface="Times New Roman"/>
              </a:rPr>
              <a:t> </a:t>
            </a:r>
            <a:r>
              <a:rPr lang="en-US" sz="1050" baseline="0" dirty="0" smtClean="0">
                <a:solidFill>
                  <a:srgbClr val="000000"/>
                </a:solidFill>
                <a:ea typeface="Times New Roman"/>
              </a:rPr>
              <a:t>is that </a:t>
            </a:r>
            <a:r>
              <a:rPr lang="en-US" sz="1050" dirty="0" smtClean="0">
                <a:solidFill>
                  <a:srgbClr val="000000"/>
                </a:solidFill>
                <a:ea typeface="Times New Roman"/>
              </a:rPr>
              <a:t>you</a:t>
            </a:r>
            <a:r>
              <a:rPr lang="en-US" sz="1050" baseline="0" dirty="0" smtClean="0">
                <a:solidFill>
                  <a:srgbClr val="000000"/>
                </a:solidFill>
                <a:ea typeface="Times New Roman"/>
              </a:rPr>
              <a:t> must position the shapes so that their edges are touching with no overlaps or gaps.</a:t>
            </a:r>
          </a:p>
          <a:p>
            <a:pPr marL="346075" lvl="1" indent="-176213">
              <a:spcBef>
                <a:spcPts val="0"/>
              </a:spcBef>
              <a:spcAft>
                <a:spcPts val="0"/>
              </a:spcAft>
              <a:buClr>
                <a:schemeClr val="tx1"/>
              </a:buClr>
              <a:buFont typeface="Lucida Grande"/>
              <a:buChar char="-"/>
            </a:pPr>
            <a:r>
              <a:rPr lang="en-US" sz="1050" dirty="0" smtClean="0">
                <a:solidFill>
                  <a:srgbClr val="000000"/>
                </a:solidFill>
                <a:ea typeface="Times New Roman"/>
              </a:rPr>
              <a:t>B</a:t>
            </a:r>
            <a:r>
              <a:rPr lang="en-US" sz="1050" baseline="0" dirty="0" smtClean="0">
                <a:solidFill>
                  <a:srgbClr val="000000"/>
                </a:solidFill>
                <a:ea typeface="Times New Roman"/>
              </a:rPr>
              <a:t>egin by making a square using only the two small triangles.</a:t>
            </a:r>
          </a:p>
          <a:p>
            <a:pPr marL="171450" marR="0" indent="-171450" algn="l" defTabSz="914400" rtl="0" eaLnBrk="0" fontAlgn="base" latinLnBrk="0" hangingPunct="0">
              <a:lnSpc>
                <a:spcPct val="100000"/>
              </a:lnSpc>
              <a:spcBef>
                <a:spcPts val="0"/>
              </a:spcBef>
              <a:spcAft>
                <a:spcPts val="0"/>
              </a:spcAft>
              <a:buClr>
                <a:schemeClr val="tx1"/>
              </a:buClr>
              <a:buSzTx/>
              <a:buFont typeface="Arial"/>
              <a:buChar char="•"/>
              <a:tabLst/>
              <a:defRPr/>
            </a:pPr>
            <a:r>
              <a:rPr lang="en-US" sz="1050" baseline="0" dirty="0" smtClean="0">
                <a:solidFill>
                  <a:srgbClr val="000000"/>
                </a:solidFill>
                <a:ea typeface="Times New Roman"/>
              </a:rPr>
              <a:t>Allow 10</a:t>
            </a:r>
            <a:r>
              <a:rPr lang="en-US" sz="1050" dirty="0" smtClean="0">
                <a:solidFill>
                  <a:srgbClr val="000000"/>
                </a:solidFill>
                <a:ea typeface="Times New Roman"/>
              </a:rPr>
              <a:t> to </a:t>
            </a:r>
            <a:r>
              <a:rPr lang="en-US" sz="1050" baseline="0" dirty="0" smtClean="0">
                <a:solidFill>
                  <a:srgbClr val="000000"/>
                </a:solidFill>
                <a:ea typeface="Times New Roman"/>
              </a:rPr>
              <a:t>15 seconds</a:t>
            </a:r>
            <a:r>
              <a:rPr lang="en-US" sz="1050" dirty="0" smtClean="0">
                <a:solidFill>
                  <a:srgbClr val="000000"/>
                </a:solidFill>
                <a:ea typeface="Times New Roman"/>
              </a:rPr>
              <a:t> </a:t>
            </a:r>
            <a:r>
              <a:rPr lang="en-US" sz="1050" baseline="0" dirty="0" smtClean="0">
                <a:solidFill>
                  <a:srgbClr val="000000"/>
                </a:solidFill>
                <a:ea typeface="Times New Roman"/>
              </a:rPr>
              <a:t>for participants to create a square. </a:t>
            </a:r>
            <a:endParaRPr lang="en-US" sz="1050" dirty="0" smtClean="0">
              <a:solidFill>
                <a:srgbClr val="000000"/>
              </a:solidFill>
              <a:ea typeface="Times New Roman"/>
            </a:endParaRPr>
          </a:p>
          <a:p>
            <a:pPr marL="342900" lvl="1" indent="-171450">
              <a:spcBef>
                <a:spcPts val="0"/>
              </a:spcBef>
              <a:spcAft>
                <a:spcPts val="0"/>
              </a:spcAft>
              <a:buClr>
                <a:schemeClr val="tx1"/>
              </a:buClr>
              <a:buFont typeface="Lucida Grande"/>
              <a:buChar char="-"/>
            </a:pPr>
            <a:r>
              <a:rPr lang="en-US" sz="1050" dirty="0" smtClean="0">
                <a:solidFill>
                  <a:srgbClr val="000000"/>
                </a:solidFill>
                <a:ea typeface="Times New Roman"/>
              </a:rPr>
              <a:t>U</a:t>
            </a:r>
            <a:r>
              <a:rPr lang="en-US" sz="1050" baseline="0" dirty="0" smtClean="0">
                <a:solidFill>
                  <a:srgbClr val="000000"/>
                </a:solidFill>
                <a:ea typeface="Times New Roman"/>
              </a:rPr>
              <a:t>sing the same 2 small</a:t>
            </a:r>
            <a:r>
              <a:rPr lang="en-US" sz="1050" dirty="0" smtClean="0">
                <a:solidFill>
                  <a:srgbClr val="000000"/>
                </a:solidFill>
                <a:ea typeface="Times New Roman"/>
              </a:rPr>
              <a:t> </a:t>
            </a:r>
            <a:r>
              <a:rPr lang="en-US" sz="1050" baseline="0" dirty="0" smtClean="0">
                <a:solidFill>
                  <a:srgbClr val="000000"/>
                </a:solidFill>
                <a:ea typeface="Times New Roman"/>
              </a:rPr>
              <a:t>triangles</a:t>
            </a:r>
            <a:r>
              <a:rPr lang="en-US" sz="1050" dirty="0" smtClean="0">
                <a:solidFill>
                  <a:srgbClr val="000000"/>
                </a:solidFill>
                <a:ea typeface="Times New Roman"/>
              </a:rPr>
              <a:t>, create a larger triangle.</a:t>
            </a:r>
            <a:endParaRPr lang="en-US" sz="1050" baseline="0" dirty="0" smtClean="0">
              <a:solidFill>
                <a:srgbClr val="000000"/>
              </a:solidFill>
              <a:ea typeface="Times New Roman"/>
            </a:endParaRPr>
          </a:p>
          <a:p>
            <a:pPr marL="171450" indent="-171450">
              <a:spcBef>
                <a:spcPts val="0"/>
              </a:spcBef>
              <a:spcAft>
                <a:spcPts val="0"/>
              </a:spcAft>
              <a:buClr>
                <a:schemeClr val="tx1"/>
              </a:buClr>
              <a:buFont typeface="Arial"/>
              <a:buChar char="•"/>
            </a:pPr>
            <a:r>
              <a:rPr lang="en-US" sz="1050" baseline="0" dirty="0" smtClean="0">
                <a:solidFill>
                  <a:srgbClr val="000000"/>
                </a:solidFill>
                <a:ea typeface="Times New Roman"/>
              </a:rPr>
              <a:t>Allow 10</a:t>
            </a:r>
            <a:r>
              <a:rPr lang="en-US" sz="1050" dirty="0" smtClean="0">
                <a:solidFill>
                  <a:srgbClr val="000000"/>
                </a:solidFill>
                <a:ea typeface="Times New Roman"/>
              </a:rPr>
              <a:t> to </a:t>
            </a:r>
            <a:r>
              <a:rPr lang="en-US" sz="1050" baseline="0" dirty="0" smtClean="0">
                <a:solidFill>
                  <a:srgbClr val="000000"/>
                </a:solidFill>
                <a:ea typeface="Times New Roman"/>
              </a:rPr>
              <a:t>15 seconds for participants to create the</a:t>
            </a:r>
            <a:r>
              <a:rPr lang="en-US" sz="1050" dirty="0" smtClean="0">
                <a:solidFill>
                  <a:srgbClr val="000000"/>
                </a:solidFill>
                <a:ea typeface="Times New Roman"/>
              </a:rPr>
              <a:t> larger </a:t>
            </a:r>
            <a:r>
              <a:rPr lang="en-US" sz="1050" baseline="0" dirty="0" smtClean="0">
                <a:solidFill>
                  <a:srgbClr val="000000"/>
                </a:solidFill>
                <a:ea typeface="Times New Roman"/>
              </a:rPr>
              <a:t>triangle. </a:t>
            </a:r>
          </a:p>
          <a:p>
            <a:pPr marL="342900" lvl="1" indent="-171450">
              <a:spcBef>
                <a:spcPts val="0"/>
              </a:spcBef>
              <a:spcAft>
                <a:spcPts val="0"/>
              </a:spcAft>
              <a:buClr>
                <a:schemeClr val="tx1"/>
              </a:buClr>
              <a:buFont typeface="Lucida Grande"/>
              <a:buChar char="-"/>
            </a:pPr>
            <a:r>
              <a:rPr lang="en-US" sz="1050" baseline="0" dirty="0" smtClean="0">
                <a:solidFill>
                  <a:srgbClr val="000000"/>
                </a:solidFill>
                <a:ea typeface="Times New Roman"/>
              </a:rPr>
              <a:t>Now,</a:t>
            </a:r>
            <a:r>
              <a:rPr lang="en-US" sz="1050" dirty="0" smtClean="0">
                <a:solidFill>
                  <a:srgbClr val="000000"/>
                </a:solidFill>
                <a:ea typeface="Times New Roman"/>
              </a:rPr>
              <a:t> m</a:t>
            </a:r>
            <a:r>
              <a:rPr lang="en-US" sz="1050" baseline="0" dirty="0" smtClean="0">
                <a:solidFill>
                  <a:srgbClr val="000000"/>
                </a:solidFill>
                <a:ea typeface="Times New Roman"/>
              </a:rPr>
              <a:t>ake a parallelogram using the same 2 small triangles.</a:t>
            </a:r>
          </a:p>
          <a:p>
            <a:pPr marL="171450" marR="0" indent="-171450" algn="l" defTabSz="914400" rtl="0" eaLnBrk="0" fontAlgn="base" latinLnBrk="0" hangingPunct="0">
              <a:lnSpc>
                <a:spcPct val="100000"/>
              </a:lnSpc>
              <a:spcBef>
                <a:spcPts val="0"/>
              </a:spcBef>
              <a:spcAft>
                <a:spcPts val="0"/>
              </a:spcAft>
              <a:buClr>
                <a:schemeClr val="tx1"/>
              </a:buClr>
              <a:buSzTx/>
              <a:buFont typeface="Arial"/>
              <a:buChar char="•"/>
              <a:tabLst/>
              <a:defRPr/>
            </a:pPr>
            <a:r>
              <a:rPr lang="en-US" sz="1050" baseline="0" dirty="0" smtClean="0">
                <a:solidFill>
                  <a:srgbClr val="000000"/>
                </a:solidFill>
                <a:ea typeface="Times New Roman"/>
              </a:rPr>
              <a:t>Allow 10</a:t>
            </a:r>
            <a:r>
              <a:rPr lang="en-US" sz="1050" dirty="0" smtClean="0">
                <a:solidFill>
                  <a:srgbClr val="000000"/>
                </a:solidFill>
                <a:ea typeface="Times New Roman"/>
              </a:rPr>
              <a:t> to </a:t>
            </a:r>
            <a:r>
              <a:rPr lang="en-US" sz="1050" baseline="0" dirty="0" smtClean="0">
                <a:solidFill>
                  <a:srgbClr val="000000"/>
                </a:solidFill>
                <a:ea typeface="Times New Roman"/>
              </a:rPr>
              <a:t>15 seconds for participants to create the parallelogram. </a:t>
            </a:r>
          </a:p>
          <a:p>
            <a:pPr eaLnBrk="1" fontAlgn="auto" hangingPunct="1">
              <a:spcBef>
                <a:spcPts val="0"/>
              </a:spcBef>
              <a:spcAft>
                <a:spcPts val="0"/>
              </a:spcAft>
              <a:tabLst>
                <a:tab pos="228600" algn="l"/>
                <a:tab pos="487680" algn="l"/>
              </a:tabLst>
              <a:defRPr/>
            </a:pPr>
            <a:endParaRPr lang="en-US" sz="1050" dirty="0" smtClean="0">
              <a:solidFill>
                <a:srgbClr val="000000"/>
              </a:solidFill>
              <a:ea typeface="Times New Roman"/>
            </a:endParaRPr>
          </a:p>
          <a:p>
            <a:pPr marL="0" indent="0" eaLnBrk="1" fontAlgn="auto" hangingPunct="1">
              <a:spcBef>
                <a:spcPts val="0"/>
              </a:spcBef>
              <a:spcAft>
                <a:spcPts val="0"/>
              </a:spcAft>
              <a:buFont typeface="Arial"/>
              <a:buNone/>
              <a:tabLst>
                <a:tab pos="228600" algn="l"/>
                <a:tab pos="487680" algn="l"/>
              </a:tabLst>
              <a:defRPr/>
            </a:pPr>
            <a:r>
              <a:rPr lang="en-US" sz="1050" b="1" i="1" dirty="0" smtClean="0">
                <a:solidFill>
                  <a:srgbClr val="000000"/>
                </a:solidFill>
                <a:ea typeface="Times New Roman"/>
              </a:rPr>
              <a:t>Words of Wisdom</a:t>
            </a:r>
          </a:p>
          <a:p>
            <a:pPr marL="171450" indent="-171450">
              <a:spcBef>
                <a:spcPts val="0"/>
              </a:spcBef>
              <a:spcAft>
                <a:spcPts val="0"/>
              </a:spcAft>
              <a:buFont typeface="Arial"/>
              <a:buChar char="•"/>
            </a:pPr>
            <a:r>
              <a:rPr lang="en-US" sz="1050" dirty="0" smtClean="0">
                <a:solidFill>
                  <a:srgbClr val="000000"/>
                </a:solidFill>
              </a:rPr>
              <a:t>Some participants may struggle with the spatial reasoning for making more complicated shapes, so allow them to help each other as necessary.</a:t>
            </a:r>
          </a:p>
        </p:txBody>
      </p:sp>
    </p:spTree>
    <p:extLst>
      <p:ext uri="{BB962C8B-B14F-4D97-AF65-F5344CB8AC3E}">
        <p14:creationId xmlns:p14="http://schemas.microsoft.com/office/powerpoint/2010/main" val="29998490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8800" y="342900"/>
            <a:ext cx="3200400" cy="240188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Slide 14: Math Learning Experience:  Composing Shapes</a:t>
            </a:r>
          </a:p>
          <a:p>
            <a:pPr eaLnBrk="1" fontAlgn="auto" hangingPunct="1">
              <a:spcBef>
                <a:spcPts val="0"/>
              </a:spcBef>
              <a:spcAft>
                <a:spcPts val="0"/>
              </a:spcAft>
              <a:defRPr/>
            </a:pPr>
            <a:r>
              <a:rPr lang="en-US" sz="1000" b="1" i="1" dirty="0" smtClean="0">
                <a:solidFill>
                  <a:srgbClr val="000000"/>
                </a:solidFill>
                <a:ea typeface="Times New Roman"/>
              </a:rPr>
              <a:t>Time Allotted</a:t>
            </a:r>
          </a:p>
          <a:p>
            <a:pPr marL="171450" indent="-171450" eaLnBrk="1" fontAlgn="auto" hangingPunct="1">
              <a:spcBef>
                <a:spcPts val="0"/>
              </a:spcBef>
              <a:spcAft>
                <a:spcPts val="0"/>
              </a:spcAft>
              <a:buFont typeface="Arial"/>
              <a:buChar char="•"/>
              <a:defRPr/>
            </a:pPr>
            <a:r>
              <a:rPr lang="en-US" sz="1000" dirty="0" smtClean="0">
                <a:solidFill>
                  <a:srgbClr val="000000"/>
                </a:solidFill>
                <a:ea typeface="Times New Roman"/>
              </a:rPr>
              <a:t>2 minutes</a:t>
            </a:r>
          </a:p>
          <a:p>
            <a:pPr eaLnBrk="1" fontAlgn="auto" hangingPunct="1">
              <a:spcBef>
                <a:spcPts val="0"/>
              </a:spcBef>
              <a:spcAft>
                <a:spcPts val="0"/>
              </a:spcAft>
              <a:defRPr/>
            </a:pPr>
            <a:r>
              <a:rPr lang="en-US" sz="1000" b="1" i="1" dirty="0" smtClean="0">
                <a:solidFill>
                  <a:srgbClr val="000000"/>
                </a:solidFill>
                <a:ea typeface="Times New Roman"/>
              </a:rPr>
              <a:t>Step-By-Step Instructions</a:t>
            </a:r>
          </a:p>
          <a:p>
            <a:pPr marL="171450" indent="-171450">
              <a:spcBef>
                <a:spcPts val="0"/>
              </a:spcBef>
              <a:spcAft>
                <a:spcPts val="0"/>
              </a:spcAft>
              <a:buClr>
                <a:schemeClr val="tx1"/>
              </a:buClr>
              <a:buFont typeface="Arial"/>
              <a:buChar char="•"/>
            </a:pPr>
            <a:r>
              <a:rPr lang="en-US" sz="1000" baseline="0" dirty="0" smtClean="0">
                <a:solidFill>
                  <a:srgbClr val="000000"/>
                </a:solidFill>
                <a:ea typeface="Times New Roman"/>
              </a:rPr>
              <a:t>Tell participants:</a:t>
            </a:r>
          </a:p>
          <a:p>
            <a:pPr marL="342900" lvl="1" indent="-171450">
              <a:spcBef>
                <a:spcPts val="0"/>
              </a:spcBef>
              <a:spcAft>
                <a:spcPts val="0"/>
              </a:spcAft>
              <a:buClr>
                <a:schemeClr val="tx1"/>
              </a:buClr>
              <a:buFont typeface="Lucida Grande"/>
              <a:buChar char="-"/>
            </a:pPr>
            <a:r>
              <a:rPr lang="en-US" sz="1000" baseline="0" dirty="0" smtClean="0">
                <a:solidFill>
                  <a:srgbClr val="000000"/>
                </a:solidFill>
                <a:ea typeface="Times New Roman"/>
              </a:rPr>
              <a:t>Now use the two smaller triangles AND the square to compose some larger shapes. </a:t>
            </a:r>
          </a:p>
          <a:p>
            <a:pPr marL="342900" lvl="1" indent="-171450">
              <a:spcBef>
                <a:spcPts val="0"/>
              </a:spcBef>
              <a:spcAft>
                <a:spcPts val="0"/>
              </a:spcAft>
              <a:buClr>
                <a:schemeClr val="tx1"/>
              </a:buClr>
              <a:buFont typeface="Lucida Grande"/>
              <a:buChar char="-"/>
            </a:pPr>
            <a:r>
              <a:rPr lang="en-US" sz="1000" dirty="0" smtClean="0">
                <a:solidFill>
                  <a:srgbClr val="000000"/>
                </a:solidFill>
                <a:ea typeface="Times New Roman"/>
              </a:rPr>
              <a:t>B</a:t>
            </a:r>
            <a:r>
              <a:rPr lang="en-US" sz="1000" baseline="0" dirty="0" smtClean="0">
                <a:solidFill>
                  <a:srgbClr val="000000"/>
                </a:solidFill>
                <a:ea typeface="Times New Roman"/>
              </a:rPr>
              <a:t>egin by making a large triangle using the two small triangles and the square.</a:t>
            </a:r>
          </a:p>
          <a:p>
            <a:pPr marL="171450" indent="-171450">
              <a:spcBef>
                <a:spcPts val="0"/>
              </a:spcBef>
              <a:spcAft>
                <a:spcPts val="0"/>
              </a:spcAft>
              <a:buClr>
                <a:schemeClr val="tx1"/>
              </a:buClr>
              <a:buFont typeface="Arial"/>
              <a:buChar char="•"/>
              <a:defRPr/>
            </a:pPr>
            <a:r>
              <a:rPr lang="en-US" sz="1000" dirty="0" smtClean="0">
                <a:solidFill>
                  <a:srgbClr val="000000"/>
                </a:solidFill>
                <a:ea typeface="Times New Roman"/>
              </a:rPr>
              <a:t>Allow 20 to 30 seconds for participants to create the larger triangle. </a:t>
            </a:r>
          </a:p>
          <a:p>
            <a:pPr marL="346075" lvl="1" indent="-176213">
              <a:spcBef>
                <a:spcPts val="0"/>
              </a:spcBef>
              <a:spcAft>
                <a:spcPts val="0"/>
              </a:spcAft>
              <a:buClr>
                <a:schemeClr val="tx1"/>
              </a:buClr>
              <a:buFont typeface="Lucida Grande"/>
              <a:buChar char="-"/>
              <a:defRPr/>
            </a:pPr>
            <a:r>
              <a:rPr lang="en-US" sz="1000" dirty="0" smtClean="0">
                <a:solidFill>
                  <a:srgbClr val="000000"/>
                </a:solidFill>
                <a:ea typeface="Times New Roman"/>
              </a:rPr>
              <a:t>Now </a:t>
            </a:r>
            <a:r>
              <a:rPr lang="en-US" sz="1000" baseline="0" dirty="0" smtClean="0">
                <a:solidFill>
                  <a:srgbClr val="000000"/>
                </a:solidFill>
                <a:ea typeface="Times New Roman"/>
              </a:rPr>
              <a:t>create a trapezoid using the 2 small triangles and the square.</a:t>
            </a:r>
          </a:p>
          <a:p>
            <a:pPr marL="171450" indent="-171450">
              <a:spcBef>
                <a:spcPts val="0"/>
              </a:spcBef>
              <a:spcAft>
                <a:spcPts val="0"/>
              </a:spcAft>
              <a:buClr>
                <a:schemeClr val="tx1"/>
              </a:buClr>
              <a:buFont typeface="Arial"/>
              <a:buChar char="•"/>
              <a:defRPr/>
            </a:pPr>
            <a:r>
              <a:rPr lang="en-US" sz="1000" dirty="0" smtClean="0">
                <a:solidFill>
                  <a:srgbClr val="000000"/>
                </a:solidFill>
                <a:ea typeface="Times New Roman"/>
              </a:rPr>
              <a:t>Allow 20 to 30 seconds for participants to create the trapezoid. </a:t>
            </a:r>
          </a:p>
          <a:p>
            <a:pPr marL="342900" lvl="1" indent="-171450">
              <a:spcBef>
                <a:spcPts val="0"/>
              </a:spcBef>
              <a:spcAft>
                <a:spcPts val="0"/>
              </a:spcAft>
              <a:buClr>
                <a:schemeClr val="tx1"/>
              </a:buClr>
              <a:buFont typeface="Lucida Grande"/>
              <a:buChar char="-"/>
            </a:pPr>
            <a:r>
              <a:rPr lang="en-US" sz="1000" baseline="0" dirty="0" smtClean="0">
                <a:solidFill>
                  <a:srgbClr val="000000"/>
                </a:solidFill>
                <a:ea typeface="Times New Roman"/>
              </a:rPr>
              <a:t>Next,</a:t>
            </a:r>
            <a:r>
              <a:rPr lang="en-US" sz="1000" dirty="0" smtClean="0">
                <a:solidFill>
                  <a:srgbClr val="000000"/>
                </a:solidFill>
                <a:ea typeface="Times New Roman"/>
              </a:rPr>
              <a:t> </a:t>
            </a:r>
            <a:r>
              <a:rPr lang="en-US" sz="1000" baseline="0" dirty="0" smtClean="0">
                <a:solidFill>
                  <a:srgbClr val="000000"/>
                </a:solidFill>
                <a:ea typeface="Times New Roman"/>
              </a:rPr>
              <a:t>use the 2 small triangles and the square</a:t>
            </a:r>
            <a:r>
              <a:rPr lang="en-US" sz="1000" dirty="0" smtClean="0">
                <a:solidFill>
                  <a:srgbClr val="000000"/>
                </a:solidFill>
                <a:ea typeface="Times New Roman"/>
              </a:rPr>
              <a:t> to make a parallelogram.</a:t>
            </a:r>
            <a:endParaRPr lang="en-US" sz="1000" baseline="0" dirty="0" smtClean="0">
              <a:solidFill>
                <a:srgbClr val="000000"/>
              </a:solidFill>
              <a:ea typeface="Times New Roman"/>
            </a:endParaRPr>
          </a:p>
          <a:p>
            <a:pPr marL="171450" indent="-171450">
              <a:spcBef>
                <a:spcPts val="0"/>
              </a:spcBef>
              <a:spcAft>
                <a:spcPts val="0"/>
              </a:spcAft>
              <a:buClr>
                <a:schemeClr val="tx1"/>
              </a:buClr>
              <a:buFont typeface="Arial"/>
              <a:buChar char="•"/>
              <a:defRPr/>
            </a:pPr>
            <a:r>
              <a:rPr lang="en-US" sz="1000" dirty="0" smtClean="0">
                <a:solidFill>
                  <a:srgbClr val="000000"/>
                </a:solidFill>
                <a:ea typeface="Times New Roman"/>
              </a:rPr>
              <a:t>Allow 20 to 30 seconds for participants to create the parallelogram.</a:t>
            </a:r>
          </a:p>
          <a:p>
            <a:pPr marL="342900" lvl="1" indent="-171450">
              <a:spcBef>
                <a:spcPts val="0"/>
              </a:spcBef>
              <a:spcAft>
                <a:spcPts val="0"/>
              </a:spcAft>
              <a:buClr>
                <a:schemeClr val="tx1"/>
              </a:buClr>
              <a:buFont typeface="Lucida Grande"/>
              <a:buChar char="-"/>
            </a:pPr>
            <a:r>
              <a:rPr lang="en-US" sz="1000" dirty="0" smtClean="0">
                <a:solidFill>
                  <a:srgbClr val="000000"/>
                </a:solidFill>
                <a:ea typeface="Times New Roman"/>
              </a:rPr>
              <a:t>Now m</a:t>
            </a:r>
            <a:r>
              <a:rPr lang="en-US" sz="1000" baseline="0" dirty="0" smtClean="0">
                <a:solidFill>
                  <a:srgbClr val="000000"/>
                </a:solidFill>
                <a:ea typeface="Times New Roman"/>
              </a:rPr>
              <a:t>ake a rectangle using the 2 small triangles and the square.</a:t>
            </a:r>
          </a:p>
          <a:p>
            <a:pPr marL="171450" indent="-171450">
              <a:spcBef>
                <a:spcPts val="0"/>
              </a:spcBef>
              <a:spcAft>
                <a:spcPts val="0"/>
              </a:spcAft>
              <a:buClr>
                <a:schemeClr val="tx1"/>
              </a:buClr>
              <a:buFont typeface="Arial"/>
              <a:buChar char="•"/>
              <a:defRPr/>
            </a:pPr>
            <a:r>
              <a:rPr lang="en-US" sz="1000" dirty="0" smtClean="0">
                <a:solidFill>
                  <a:srgbClr val="000000"/>
                </a:solidFill>
                <a:ea typeface="Times New Roman"/>
              </a:rPr>
              <a:t>Allow 20 to 30 seconds for participants to create the rectangle.</a:t>
            </a:r>
          </a:p>
          <a:p>
            <a:pPr>
              <a:spcBef>
                <a:spcPts val="0"/>
              </a:spcBef>
              <a:spcAft>
                <a:spcPts val="0"/>
              </a:spcAft>
              <a:buClr>
                <a:schemeClr val="tx1"/>
              </a:buClr>
              <a:defRPr/>
            </a:pPr>
            <a:endParaRPr lang="en-US" sz="1000" dirty="0" smtClean="0">
              <a:solidFill>
                <a:srgbClr val="000000"/>
              </a:solidFill>
              <a:ea typeface="Times New Roman"/>
            </a:endParaRPr>
          </a:p>
          <a:p>
            <a:pPr marL="171450" indent="-171450">
              <a:spcBef>
                <a:spcPts val="0"/>
              </a:spcBef>
              <a:spcAft>
                <a:spcPts val="0"/>
              </a:spcAft>
              <a:buClr>
                <a:schemeClr val="tx1"/>
              </a:buClr>
              <a:buFont typeface="Arial"/>
              <a:buChar char="•"/>
            </a:pPr>
            <a:r>
              <a:rPr lang="en-US" sz="1000" baseline="0" dirty="0" smtClean="0">
                <a:solidFill>
                  <a:srgbClr val="000000"/>
                </a:solidFill>
                <a:ea typeface="Times New Roman"/>
              </a:rPr>
              <a:t>Transition to the next slide.</a:t>
            </a:r>
            <a:endParaRPr lang="en-US" sz="1000" dirty="0" smtClean="0">
              <a:solidFill>
                <a:srgbClr val="000000"/>
              </a:solidFill>
              <a:ea typeface="Times New Roman"/>
            </a:endParaRPr>
          </a:p>
          <a:p>
            <a:pPr eaLnBrk="1" fontAlgn="auto" hangingPunct="1">
              <a:spcBef>
                <a:spcPts val="0"/>
              </a:spcBef>
              <a:spcAft>
                <a:spcPts val="0"/>
              </a:spcAft>
              <a:tabLst>
                <a:tab pos="228600" algn="l"/>
                <a:tab pos="487680" algn="l"/>
              </a:tabLst>
              <a:defRPr/>
            </a:pPr>
            <a:endParaRPr lang="en-US" sz="1000" dirty="0" smtClean="0">
              <a:solidFill>
                <a:srgbClr val="000000"/>
              </a:solidFill>
              <a:ea typeface="Times New Roman"/>
            </a:endParaRPr>
          </a:p>
        </p:txBody>
      </p:sp>
    </p:spTree>
    <p:extLst>
      <p:ext uri="{BB962C8B-B14F-4D97-AF65-F5344CB8AC3E}">
        <p14:creationId xmlns:p14="http://schemas.microsoft.com/office/powerpoint/2010/main" val="29998490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8800" y="342900"/>
            <a:ext cx="3200400" cy="240188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200"/>
              </a:spcBef>
              <a:spcAft>
                <a:spcPts val="0"/>
              </a:spcAft>
              <a:buClrTx/>
              <a:buSzTx/>
              <a:buFontTx/>
              <a:buNone/>
              <a:tabLst/>
              <a:defRPr/>
            </a:pPr>
            <a:r>
              <a:rPr lang="en-US" sz="1200" b="1" dirty="0" smtClean="0"/>
              <a:t>Slide 15: Math Learning Experience:  Composing Shapes</a:t>
            </a:r>
          </a:p>
          <a:p>
            <a:pPr eaLnBrk="1" fontAlgn="auto" hangingPunct="1">
              <a:spcBef>
                <a:spcPts val="200"/>
              </a:spcBef>
              <a:spcAft>
                <a:spcPts val="0"/>
              </a:spcAft>
              <a:defRPr/>
            </a:pPr>
            <a:r>
              <a:rPr lang="en-US" b="1" i="1" dirty="0" smtClean="0">
                <a:solidFill>
                  <a:srgbClr val="000000"/>
                </a:solidFill>
                <a:ea typeface="Times New Roman"/>
              </a:rPr>
              <a:t>Time Allotted</a:t>
            </a:r>
          </a:p>
          <a:p>
            <a:pPr marL="171450" indent="-171450" eaLnBrk="1" fontAlgn="auto" hangingPunct="1">
              <a:spcBef>
                <a:spcPts val="200"/>
              </a:spcBef>
              <a:spcAft>
                <a:spcPts val="0"/>
              </a:spcAft>
              <a:buFont typeface="Arial"/>
              <a:buChar char="•"/>
              <a:defRPr/>
            </a:pPr>
            <a:r>
              <a:rPr lang="en-US" dirty="0" smtClean="0">
                <a:solidFill>
                  <a:srgbClr val="000000"/>
                </a:solidFill>
                <a:ea typeface="Times New Roman"/>
              </a:rPr>
              <a:t>3 minutes</a:t>
            </a:r>
            <a:endParaRPr lang="en-US" sz="800" b="1" i="1" dirty="0" smtClean="0">
              <a:solidFill>
                <a:srgbClr val="000000"/>
              </a:solidFill>
              <a:ea typeface="Times New Roman"/>
            </a:endParaRPr>
          </a:p>
          <a:p>
            <a:pPr eaLnBrk="1" fontAlgn="auto" hangingPunct="1">
              <a:spcBef>
                <a:spcPts val="200"/>
              </a:spcBef>
              <a:spcAft>
                <a:spcPts val="0"/>
              </a:spcAft>
              <a:defRPr/>
            </a:pPr>
            <a:r>
              <a:rPr lang="en-US" b="1" i="1" dirty="0" smtClean="0">
                <a:solidFill>
                  <a:srgbClr val="000000"/>
                </a:solidFill>
                <a:ea typeface="Times New Roman"/>
              </a:rPr>
              <a:t>Step-By-Step Instructions</a:t>
            </a:r>
          </a:p>
          <a:p>
            <a:pPr marL="171450" indent="-171450">
              <a:spcBef>
                <a:spcPts val="200"/>
              </a:spcBef>
              <a:spcAft>
                <a:spcPts val="0"/>
              </a:spcAft>
              <a:buClr>
                <a:schemeClr val="tx1"/>
              </a:buClr>
              <a:buFont typeface="Arial"/>
              <a:buChar char="•"/>
            </a:pPr>
            <a:r>
              <a:rPr lang="en-US" dirty="0" smtClean="0">
                <a:solidFill>
                  <a:srgbClr val="000000"/>
                </a:solidFill>
                <a:ea typeface="Times New Roman"/>
              </a:rPr>
              <a:t>Tell participants:</a:t>
            </a:r>
          </a:p>
          <a:p>
            <a:pPr marL="342900" lvl="1" indent="-171450">
              <a:spcBef>
                <a:spcPts val="200"/>
              </a:spcBef>
              <a:spcAft>
                <a:spcPts val="0"/>
              </a:spcAft>
              <a:buClr>
                <a:schemeClr val="tx1"/>
              </a:buClr>
              <a:buFont typeface="Lucida Grande"/>
              <a:buChar char="-"/>
            </a:pPr>
            <a:r>
              <a:rPr lang="en-US" dirty="0" smtClean="0">
                <a:solidFill>
                  <a:srgbClr val="000000"/>
                </a:solidFill>
                <a:ea typeface="Times New Roman"/>
              </a:rPr>
              <a:t>Next, you will use the two smaller triangles</a:t>
            </a:r>
            <a:r>
              <a:rPr lang="en-US" baseline="0" dirty="0" smtClean="0">
                <a:solidFill>
                  <a:srgbClr val="000000"/>
                </a:solidFill>
                <a:ea typeface="Times New Roman"/>
              </a:rPr>
              <a:t> </a:t>
            </a:r>
            <a:r>
              <a:rPr lang="en-US" dirty="0" smtClean="0">
                <a:solidFill>
                  <a:srgbClr val="000000"/>
                </a:solidFill>
                <a:ea typeface="Times New Roman"/>
              </a:rPr>
              <a:t>AND the medium triangle to compose some larger shapes. </a:t>
            </a:r>
          </a:p>
          <a:p>
            <a:pPr marL="342900" lvl="1" indent="-171450">
              <a:spcBef>
                <a:spcPts val="200"/>
              </a:spcBef>
              <a:spcAft>
                <a:spcPts val="0"/>
              </a:spcAft>
              <a:buClr>
                <a:schemeClr val="tx1"/>
              </a:buClr>
              <a:buFont typeface="Lucida Grande"/>
              <a:buChar char="-"/>
            </a:pPr>
            <a:r>
              <a:rPr lang="en-US" dirty="0" smtClean="0">
                <a:solidFill>
                  <a:srgbClr val="000000"/>
                </a:solidFill>
                <a:ea typeface="Times New Roman"/>
              </a:rPr>
              <a:t>Begin by making </a:t>
            </a:r>
            <a:r>
              <a:rPr lang="en-US" baseline="0" dirty="0" smtClean="0">
                <a:solidFill>
                  <a:srgbClr val="000000"/>
                </a:solidFill>
                <a:ea typeface="Times New Roman"/>
              </a:rPr>
              <a:t>a large triangle using only the two small triangles and the medium triangle.</a:t>
            </a:r>
          </a:p>
          <a:p>
            <a:pPr marL="171450" indent="-171450">
              <a:spcBef>
                <a:spcPts val="200"/>
              </a:spcBef>
              <a:spcAft>
                <a:spcPts val="0"/>
              </a:spcAft>
              <a:buClr>
                <a:schemeClr val="tx1"/>
              </a:buClr>
              <a:buFont typeface="Arial"/>
              <a:buChar char="•"/>
              <a:defRPr/>
            </a:pPr>
            <a:r>
              <a:rPr lang="en-US" dirty="0" smtClean="0">
                <a:solidFill>
                  <a:srgbClr val="000000"/>
                </a:solidFill>
                <a:ea typeface="Times New Roman"/>
              </a:rPr>
              <a:t>Allow 30 to 45 seconds for participants to create the large triangle.</a:t>
            </a:r>
          </a:p>
          <a:p>
            <a:pPr marL="171450" indent="-171450">
              <a:spcBef>
                <a:spcPts val="200"/>
              </a:spcBef>
              <a:spcAft>
                <a:spcPts val="0"/>
              </a:spcAft>
              <a:buClr>
                <a:schemeClr val="tx1"/>
              </a:buClr>
              <a:buFont typeface="Arial"/>
              <a:buChar char="•"/>
            </a:pPr>
            <a:r>
              <a:rPr lang="en-US" baseline="0" dirty="0" smtClean="0">
                <a:solidFill>
                  <a:srgbClr val="000000"/>
                </a:solidFill>
                <a:ea typeface="Times New Roman"/>
              </a:rPr>
              <a:t>Tell participants, “</a:t>
            </a:r>
            <a:r>
              <a:rPr lang="en-US" dirty="0" smtClean="0">
                <a:solidFill>
                  <a:srgbClr val="000000"/>
                </a:solidFill>
                <a:ea typeface="Times New Roman"/>
              </a:rPr>
              <a:t>N</a:t>
            </a:r>
            <a:r>
              <a:rPr lang="en-US" baseline="0" dirty="0" smtClean="0">
                <a:solidFill>
                  <a:srgbClr val="000000"/>
                </a:solidFill>
                <a:ea typeface="Times New Roman"/>
              </a:rPr>
              <a:t>ow create a trapezoid using the 2 small triangles and the medium triangle.”</a:t>
            </a:r>
          </a:p>
          <a:p>
            <a:pPr marL="171450" indent="-171450">
              <a:spcBef>
                <a:spcPts val="200"/>
              </a:spcBef>
              <a:spcAft>
                <a:spcPts val="0"/>
              </a:spcAft>
              <a:buClr>
                <a:schemeClr val="tx1"/>
              </a:buClr>
              <a:buFont typeface="Arial"/>
              <a:buChar char="•"/>
              <a:defRPr/>
            </a:pPr>
            <a:r>
              <a:rPr lang="en-US" dirty="0" smtClean="0">
                <a:solidFill>
                  <a:srgbClr val="000000"/>
                </a:solidFill>
                <a:ea typeface="Times New Roman"/>
              </a:rPr>
              <a:t>Allow 30 to 45 seconds for participants to create the trapezoid.</a:t>
            </a:r>
          </a:p>
          <a:p>
            <a:pPr marL="171450" indent="-171450">
              <a:spcBef>
                <a:spcPts val="200"/>
              </a:spcBef>
              <a:spcAft>
                <a:spcPts val="0"/>
              </a:spcAft>
              <a:buClr>
                <a:schemeClr val="tx1"/>
              </a:buClr>
              <a:buFont typeface="Arial"/>
              <a:buChar char="•"/>
            </a:pPr>
            <a:r>
              <a:rPr lang="en-US" baseline="0" dirty="0" smtClean="0">
                <a:solidFill>
                  <a:srgbClr val="000000"/>
                </a:solidFill>
                <a:ea typeface="Times New Roman"/>
              </a:rPr>
              <a:t>Tell participants,</a:t>
            </a:r>
            <a:r>
              <a:rPr lang="en-US" dirty="0" smtClean="0">
                <a:solidFill>
                  <a:srgbClr val="000000"/>
                </a:solidFill>
                <a:ea typeface="Times New Roman"/>
              </a:rPr>
              <a:t> “Next, use </a:t>
            </a:r>
            <a:r>
              <a:rPr lang="en-US" baseline="0" dirty="0" smtClean="0">
                <a:solidFill>
                  <a:srgbClr val="000000"/>
                </a:solidFill>
                <a:ea typeface="Times New Roman"/>
              </a:rPr>
              <a:t>the 2 smaller triangles and the medium triangle</a:t>
            </a:r>
            <a:r>
              <a:rPr lang="en-US" dirty="0" smtClean="0">
                <a:solidFill>
                  <a:srgbClr val="000000"/>
                </a:solidFill>
                <a:ea typeface="Times New Roman"/>
              </a:rPr>
              <a:t> to make a parallelogram.”</a:t>
            </a:r>
            <a:endParaRPr lang="en-US" baseline="0" dirty="0" smtClean="0">
              <a:solidFill>
                <a:srgbClr val="000000"/>
              </a:solidFill>
              <a:ea typeface="Times New Roman"/>
            </a:endParaRPr>
          </a:p>
          <a:p>
            <a:pPr marL="171450" indent="-171450">
              <a:spcBef>
                <a:spcPts val="200"/>
              </a:spcBef>
              <a:spcAft>
                <a:spcPts val="0"/>
              </a:spcAft>
              <a:buClr>
                <a:schemeClr val="tx1"/>
              </a:buClr>
              <a:buFont typeface="Arial"/>
              <a:buChar char="•"/>
              <a:defRPr/>
            </a:pPr>
            <a:r>
              <a:rPr lang="en-US" dirty="0" smtClean="0">
                <a:solidFill>
                  <a:srgbClr val="000000"/>
                </a:solidFill>
                <a:ea typeface="Times New Roman"/>
              </a:rPr>
              <a:t>Allow 30 to 45 seconds for participants to make the parallelogram.</a:t>
            </a:r>
          </a:p>
          <a:p>
            <a:pPr marL="171450" indent="-171450">
              <a:spcBef>
                <a:spcPts val="200"/>
              </a:spcBef>
              <a:spcAft>
                <a:spcPts val="0"/>
              </a:spcAft>
              <a:buClr>
                <a:schemeClr val="tx1"/>
              </a:buClr>
              <a:buFont typeface="Arial"/>
              <a:buChar char="•"/>
            </a:pPr>
            <a:r>
              <a:rPr lang="en-US" baseline="0" dirty="0" smtClean="0">
                <a:solidFill>
                  <a:srgbClr val="000000"/>
                </a:solidFill>
                <a:ea typeface="Times New Roman"/>
              </a:rPr>
              <a:t>Tell participants,</a:t>
            </a:r>
            <a:r>
              <a:rPr lang="en-US" dirty="0" smtClean="0">
                <a:solidFill>
                  <a:srgbClr val="000000"/>
                </a:solidFill>
                <a:ea typeface="Times New Roman"/>
              </a:rPr>
              <a:t> “Last, m</a:t>
            </a:r>
            <a:r>
              <a:rPr lang="en-US" baseline="0" dirty="0" smtClean="0">
                <a:solidFill>
                  <a:srgbClr val="000000"/>
                </a:solidFill>
                <a:ea typeface="Times New Roman"/>
              </a:rPr>
              <a:t>ake a rectangle using the 2 smaller triangles and the medium triangle.”</a:t>
            </a:r>
          </a:p>
          <a:p>
            <a:pPr marL="171450" indent="-171450">
              <a:spcBef>
                <a:spcPts val="200"/>
              </a:spcBef>
              <a:spcAft>
                <a:spcPts val="0"/>
              </a:spcAft>
              <a:buClr>
                <a:schemeClr val="tx1"/>
              </a:buClr>
              <a:buFont typeface="Arial"/>
              <a:buChar char="•"/>
              <a:defRPr/>
            </a:pPr>
            <a:r>
              <a:rPr lang="en-US" dirty="0" smtClean="0">
                <a:solidFill>
                  <a:srgbClr val="000000"/>
                </a:solidFill>
                <a:ea typeface="Times New Roman"/>
              </a:rPr>
              <a:t>Allow 30 to 45 seconds for participants to make the rectangle.</a:t>
            </a:r>
          </a:p>
          <a:p>
            <a:pPr marL="171450" indent="-171450">
              <a:spcBef>
                <a:spcPts val="200"/>
              </a:spcBef>
              <a:spcAft>
                <a:spcPts val="0"/>
              </a:spcAft>
              <a:buClr>
                <a:schemeClr val="tx1"/>
              </a:buClr>
              <a:buFont typeface="Arial"/>
              <a:buChar char="•"/>
            </a:pPr>
            <a:r>
              <a:rPr lang="en-US" baseline="0" dirty="0" smtClean="0">
                <a:solidFill>
                  <a:srgbClr val="000000"/>
                </a:solidFill>
                <a:ea typeface="Times New Roman"/>
              </a:rPr>
              <a:t>Transition to the next slide.</a:t>
            </a:r>
            <a:endParaRPr lang="en-US" sz="800" dirty="0" smtClean="0">
              <a:solidFill>
                <a:srgbClr val="000000"/>
              </a:solidFill>
              <a:ea typeface="Times New Roman"/>
            </a:endParaRPr>
          </a:p>
        </p:txBody>
      </p:sp>
    </p:spTree>
    <p:extLst>
      <p:ext uri="{BB962C8B-B14F-4D97-AF65-F5344CB8AC3E}">
        <p14:creationId xmlns:p14="http://schemas.microsoft.com/office/powerpoint/2010/main" val="29998490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8800" y="342900"/>
            <a:ext cx="3200400" cy="240188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400"/>
              </a:spcBef>
              <a:spcAft>
                <a:spcPts val="0"/>
              </a:spcAft>
              <a:buClrTx/>
              <a:buSzTx/>
              <a:buFont typeface="Arial"/>
              <a:buNone/>
              <a:tabLst/>
              <a:defRPr/>
            </a:pPr>
            <a:r>
              <a:rPr lang="en-US" sz="1200" b="1" dirty="0" smtClean="0"/>
              <a:t>Slide 16: Classifying Quadrilaterals</a:t>
            </a:r>
          </a:p>
          <a:p>
            <a:pPr eaLnBrk="1" fontAlgn="auto" hangingPunct="1">
              <a:spcBef>
                <a:spcPts val="400"/>
              </a:spcBef>
              <a:spcAft>
                <a:spcPts val="0"/>
              </a:spcAft>
              <a:defRPr/>
            </a:pPr>
            <a:r>
              <a:rPr lang="en-US" sz="1200" b="1" i="1" dirty="0" smtClean="0">
                <a:solidFill>
                  <a:srgbClr val="000000"/>
                </a:solidFill>
                <a:ea typeface="Times New Roman"/>
              </a:rPr>
              <a:t>Time Allotted</a:t>
            </a:r>
          </a:p>
          <a:p>
            <a:pPr marL="171450" indent="-171450" eaLnBrk="1" fontAlgn="auto" hangingPunct="1">
              <a:spcBef>
                <a:spcPts val="400"/>
              </a:spcBef>
              <a:spcAft>
                <a:spcPts val="0"/>
              </a:spcAft>
              <a:buFont typeface="Arial"/>
              <a:buChar char="•"/>
              <a:defRPr/>
            </a:pPr>
            <a:r>
              <a:rPr lang="en-US" sz="1200" dirty="0" smtClean="0">
                <a:solidFill>
                  <a:srgbClr val="000000"/>
                </a:solidFill>
                <a:ea typeface="Times New Roman"/>
              </a:rPr>
              <a:t>2 minutes</a:t>
            </a:r>
          </a:p>
          <a:p>
            <a:pPr marL="0" indent="0">
              <a:spcBef>
                <a:spcPts val="400"/>
              </a:spcBef>
              <a:spcAft>
                <a:spcPts val="0"/>
              </a:spcAft>
              <a:buFont typeface="Arial"/>
              <a:buNone/>
            </a:pPr>
            <a:r>
              <a:rPr lang="en-US" sz="1200" b="1" i="1" dirty="0" smtClean="0">
                <a:solidFill>
                  <a:srgbClr val="000000"/>
                </a:solidFill>
                <a:ea typeface="Times New Roman"/>
              </a:rPr>
              <a:t>Critical Point </a:t>
            </a:r>
          </a:p>
          <a:p>
            <a:pPr marL="171450" indent="-171450" eaLnBrk="1" fontAlgn="auto" hangingPunct="1">
              <a:spcBef>
                <a:spcPts val="400"/>
              </a:spcBef>
              <a:spcAft>
                <a:spcPts val="0"/>
              </a:spcAft>
              <a:buFont typeface="Arial"/>
              <a:buChar char="•"/>
              <a:tabLst>
                <a:tab pos="228600" algn="l"/>
                <a:tab pos="487680" algn="l"/>
              </a:tabLst>
              <a:defRPr/>
            </a:pPr>
            <a:r>
              <a:rPr lang="en-US" sz="1200" dirty="0" smtClean="0">
                <a:solidFill>
                  <a:srgbClr val="000000"/>
                </a:solidFill>
                <a:ea typeface="Times New Roman"/>
              </a:rPr>
              <a:t>Students do not always see the relationships between shapes and their attributes even after you have taken the time to define them. It is important that teachers are intentional about pointing out these relationships so that students can start to progress in their level of geometric thinking. </a:t>
            </a:r>
          </a:p>
          <a:p>
            <a:pPr eaLnBrk="1" fontAlgn="auto" hangingPunct="1">
              <a:spcBef>
                <a:spcPts val="400"/>
              </a:spcBef>
              <a:spcAft>
                <a:spcPts val="0"/>
              </a:spcAft>
              <a:defRPr/>
            </a:pPr>
            <a:r>
              <a:rPr lang="en-US" sz="1200" b="1" i="1" dirty="0" smtClean="0">
                <a:solidFill>
                  <a:srgbClr val="000000"/>
                </a:solidFill>
                <a:ea typeface="Times New Roman"/>
              </a:rPr>
              <a:t>Step-By-Step Instructions</a:t>
            </a:r>
          </a:p>
          <a:p>
            <a:pPr marL="171450" indent="-171450">
              <a:spcBef>
                <a:spcPts val="400"/>
              </a:spcBef>
              <a:spcAft>
                <a:spcPts val="0"/>
              </a:spcAft>
              <a:buFont typeface="Arial"/>
              <a:buChar char="•"/>
            </a:pPr>
            <a:r>
              <a:rPr lang="en-US" sz="1200" dirty="0" smtClean="0">
                <a:solidFill>
                  <a:srgbClr val="000000"/>
                </a:solidFill>
                <a:ea typeface="Times New Roman"/>
              </a:rPr>
              <a:t>Tell participants:</a:t>
            </a:r>
          </a:p>
          <a:p>
            <a:pPr marL="344488" lvl="1" indent="-171450">
              <a:spcBef>
                <a:spcPts val="400"/>
              </a:spcBef>
              <a:spcAft>
                <a:spcPts val="0"/>
              </a:spcAft>
              <a:buFont typeface="Lucida Grande"/>
              <a:buChar char="-"/>
            </a:pPr>
            <a:r>
              <a:rPr lang="en-US" sz="1200" dirty="0" smtClean="0">
                <a:solidFill>
                  <a:srgbClr val="000000"/>
                </a:solidFill>
                <a:ea typeface="Times New Roman"/>
              </a:rPr>
              <a:t>Now that we have identified a number of attributes of different quadrilaterals, let’s look for some relationships between the shapes and their attributes.</a:t>
            </a:r>
          </a:p>
          <a:p>
            <a:pPr marL="344488" lvl="1" indent="-171450">
              <a:spcBef>
                <a:spcPts val="400"/>
              </a:spcBef>
              <a:spcAft>
                <a:spcPts val="0"/>
              </a:spcAft>
              <a:buFont typeface="Lucida Grande"/>
              <a:buChar char="-"/>
            </a:pPr>
            <a:r>
              <a:rPr lang="en-US" sz="1200" dirty="0" smtClean="0">
                <a:solidFill>
                  <a:srgbClr val="000000"/>
                </a:solidFill>
                <a:ea typeface="Times New Roman"/>
              </a:rPr>
              <a:t>Look at these 2 figures. </a:t>
            </a:r>
          </a:p>
          <a:p>
            <a:pPr marL="344488" lvl="1" indent="-171450">
              <a:spcBef>
                <a:spcPts val="400"/>
              </a:spcBef>
              <a:spcAft>
                <a:spcPts val="0"/>
              </a:spcAft>
              <a:buFont typeface="Lucida Grande"/>
              <a:buChar char="-"/>
            </a:pPr>
            <a:r>
              <a:rPr lang="en-US" sz="1200" dirty="0" smtClean="0">
                <a:solidFill>
                  <a:srgbClr val="000000"/>
                </a:solidFill>
                <a:ea typeface="Times New Roman"/>
              </a:rPr>
              <a:t>With your partner, take a minute to discuss what these two figures have in common and what is different about them.</a:t>
            </a:r>
          </a:p>
          <a:p>
            <a:pPr marL="171450" lvl="0" indent="-171450">
              <a:spcBef>
                <a:spcPts val="400"/>
              </a:spcBef>
              <a:spcAft>
                <a:spcPts val="0"/>
              </a:spcAft>
              <a:buFont typeface="Arial"/>
              <a:buChar char="•"/>
            </a:pPr>
            <a:r>
              <a:rPr lang="en-US" sz="1200" dirty="0" smtClean="0">
                <a:solidFill>
                  <a:srgbClr val="000000"/>
                </a:solidFill>
                <a:ea typeface="Times New Roman"/>
              </a:rPr>
              <a:t>Allow a minute for discussion.</a:t>
            </a:r>
          </a:p>
          <a:p>
            <a:pPr marL="171450" lvl="0" indent="-171450">
              <a:spcBef>
                <a:spcPts val="400"/>
              </a:spcBef>
              <a:spcAft>
                <a:spcPts val="0"/>
              </a:spcAft>
              <a:buFont typeface="Arial"/>
              <a:buChar char="•"/>
            </a:pPr>
            <a:r>
              <a:rPr lang="en-US" sz="1200" dirty="0" smtClean="0">
                <a:solidFill>
                  <a:srgbClr val="000000"/>
                </a:solidFill>
                <a:ea typeface="Times New Roman"/>
              </a:rPr>
              <a:t>Have participants share out some observations on the similarities and differences between the two shapes on this slide.</a:t>
            </a:r>
            <a:endParaRPr lang="en-US" sz="1200" dirty="0">
              <a:solidFill>
                <a:srgbClr val="000000"/>
              </a:solidFill>
              <a:ea typeface="Times New Roman"/>
            </a:endParaRPr>
          </a:p>
        </p:txBody>
      </p:sp>
    </p:spTree>
    <p:extLst>
      <p:ext uri="{BB962C8B-B14F-4D97-AF65-F5344CB8AC3E}">
        <p14:creationId xmlns:p14="http://schemas.microsoft.com/office/powerpoint/2010/main" val="29998490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8800" y="342900"/>
            <a:ext cx="3200400" cy="240188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400"/>
              </a:spcBef>
              <a:spcAft>
                <a:spcPts val="0"/>
              </a:spcAft>
              <a:buClrTx/>
              <a:buSzTx/>
              <a:buFontTx/>
              <a:buNone/>
              <a:tabLst/>
              <a:defRPr/>
            </a:pPr>
            <a:r>
              <a:rPr lang="en-US" sz="1200" b="1" dirty="0" smtClean="0"/>
              <a:t>Slide 17: Classifying Quadrilaterals</a:t>
            </a:r>
          </a:p>
          <a:p>
            <a:pPr eaLnBrk="1" fontAlgn="auto" hangingPunct="1">
              <a:spcBef>
                <a:spcPts val="400"/>
              </a:spcBef>
              <a:spcAft>
                <a:spcPts val="0"/>
              </a:spcAft>
              <a:defRPr/>
            </a:pPr>
            <a:r>
              <a:rPr lang="en-US" sz="1200" b="1" i="1" dirty="0" smtClean="0">
                <a:solidFill>
                  <a:srgbClr val="000000"/>
                </a:solidFill>
                <a:ea typeface="Times New Roman"/>
              </a:rPr>
              <a:t>Time Allotted</a:t>
            </a:r>
          </a:p>
          <a:p>
            <a:pPr marL="171450" indent="-171450" eaLnBrk="1" fontAlgn="auto" hangingPunct="1">
              <a:spcBef>
                <a:spcPts val="400"/>
              </a:spcBef>
              <a:spcAft>
                <a:spcPts val="0"/>
              </a:spcAft>
              <a:buFont typeface="Arial"/>
              <a:buChar char="•"/>
              <a:defRPr/>
            </a:pPr>
            <a:r>
              <a:rPr lang="en-US" sz="1200" dirty="0" smtClean="0">
                <a:solidFill>
                  <a:srgbClr val="000000"/>
                </a:solidFill>
                <a:ea typeface="Times New Roman"/>
              </a:rPr>
              <a:t>3 minutes</a:t>
            </a:r>
          </a:p>
          <a:p>
            <a:pPr eaLnBrk="1" fontAlgn="auto" hangingPunct="1">
              <a:spcBef>
                <a:spcPts val="400"/>
              </a:spcBef>
              <a:spcAft>
                <a:spcPts val="0"/>
              </a:spcAft>
              <a:defRPr/>
            </a:pPr>
            <a:r>
              <a:rPr lang="en-US" sz="1200" b="1" i="1" dirty="0" smtClean="0">
                <a:solidFill>
                  <a:srgbClr val="000000"/>
                </a:solidFill>
                <a:ea typeface="Times New Roman"/>
              </a:rPr>
              <a:t>Step-By-Step Instructions</a:t>
            </a:r>
          </a:p>
          <a:p>
            <a:pPr marL="171450" indent="-171450">
              <a:spcBef>
                <a:spcPts val="400"/>
              </a:spcBef>
              <a:spcAft>
                <a:spcPts val="0"/>
              </a:spcAft>
              <a:buFont typeface="Arial"/>
              <a:buChar char="•"/>
            </a:pPr>
            <a:r>
              <a:rPr lang="en-US" sz="1200" dirty="0" smtClean="0">
                <a:solidFill>
                  <a:srgbClr val="000000"/>
                </a:solidFill>
                <a:ea typeface="Times New Roman"/>
              </a:rPr>
              <a:t>Tell participants, “Look at these 2 figures. With your partner, take a minute to discuss what these two figures have in common and what is different about them.”</a:t>
            </a:r>
          </a:p>
          <a:p>
            <a:pPr marL="171450" lvl="0" indent="-171450">
              <a:spcBef>
                <a:spcPts val="400"/>
              </a:spcBef>
              <a:spcAft>
                <a:spcPts val="0"/>
              </a:spcAft>
              <a:buFont typeface="Arial"/>
              <a:buChar char="•"/>
            </a:pPr>
            <a:r>
              <a:rPr lang="en-US" sz="1200" dirty="0" smtClean="0">
                <a:solidFill>
                  <a:srgbClr val="000000"/>
                </a:solidFill>
                <a:ea typeface="Times New Roman"/>
              </a:rPr>
              <a:t>Allow a minute for discussion.</a:t>
            </a:r>
          </a:p>
          <a:p>
            <a:pPr marL="171450" lvl="0" indent="-171450">
              <a:spcBef>
                <a:spcPts val="400"/>
              </a:spcBef>
              <a:spcAft>
                <a:spcPts val="0"/>
              </a:spcAft>
              <a:buFont typeface="Arial"/>
              <a:buChar char="•"/>
            </a:pPr>
            <a:r>
              <a:rPr lang="en-US" sz="1200" dirty="0" smtClean="0">
                <a:solidFill>
                  <a:srgbClr val="000000"/>
                </a:solidFill>
                <a:ea typeface="Times New Roman"/>
              </a:rPr>
              <a:t>Have participants share out some observations on the similarities and differences between the two shapes on this slide.</a:t>
            </a:r>
            <a:endParaRPr lang="en-US" sz="1200" dirty="0">
              <a:solidFill>
                <a:srgbClr val="000000"/>
              </a:solidFill>
              <a:ea typeface="Times New Roman"/>
            </a:endParaRPr>
          </a:p>
        </p:txBody>
      </p:sp>
    </p:spTree>
    <p:extLst>
      <p:ext uri="{BB962C8B-B14F-4D97-AF65-F5344CB8AC3E}">
        <p14:creationId xmlns:p14="http://schemas.microsoft.com/office/powerpoint/2010/main" val="29998490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8800" y="342900"/>
            <a:ext cx="3200400" cy="240188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b="1" dirty="0" smtClean="0"/>
              <a:t>Slide 18: Classifying Quadrilaterals</a:t>
            </a:r>
          </a:p>
          <a:p>
            <a:pPr eaLnBrk="1" fontAlgn="auto" hangingPunct="1">
              <a:spcBef>
                <a:spcPts val="0"/>
              </a:spcBef>
              <a:spcAft>
                <a:spcPts val="0"/>
              </a:spcAft>
              <a:defRPr/>
            </a:pPr>
            <a:r>
              <a:rPr lang="en-US" sz="1050" b="1" i="1" dirty="0" smtClean="0">
                <a:solidFill>
                  <a:srgbClr val="000000"/>
                </a:solidFill>
                <a:ea typeface="Times New Roman"/>
              </a:rPr>
              <a:t>Time Allotted</a:t>
            </a:r>
          </a:p>
          <a:p>
            <a:pPr marL="171450" indent="-171450" eaLnBrk="1" fontAlgn="auto" hangingPunct="1">
              <a:spcBef>
                <a:spcPts val="0"/>
              </a:spcBef>
              <a:spcAft>
                <a:spcPts val="0"/>
              </a:spcAft>
              <a:buFont typeface="Arial"/>
              <a:buChar char="•"/>
              <a:defRPr/>
            </a:pPr>
            <a:r>
              <a:rPr lang="en-US" sz="1050" dirty="0" smtClean="0">
                <a:solidFill>
                  <a:srgbClr val="000000"/>
                </a:solidFill>
                <a:ea typeface="Times New Roman"/>
              </a:rPr>
              <a:t>2 minutes</a:t>
            </a:r>
          </a:p>
          <a:p>
            <a:pPr eaLnBrk="1" fontAlgn="auto" hangingPunct="1">
              <a:spcBef>
                <a:spcPts val="200"/>
              </a:spcBef>
              <a:spcAft>
                <a:spcPts val="0"/>
              </a:spcAft>
              <a:defRPr/>
            </a:pPr>
            <a:r>
              <a:rPr lang="en-US" sz="1050" b="1" i="1" dirty="0" smtClean="0">
                <a:solidFill>
                  <a:srgbClr val="000000"/>
                </a:solidFill>
                <a:ea typeface="Times New Roman"/>
              </a:rPr>
              <a:t>Step-By-Step Instructions</a:t>
            </a:r>
          </a:p>
          <a:p>
            <a:pPr marL="171450" indent="-171450">
              <a:spcBef>
                <a:spcPts val="0"/>
              </a:spcBef>
              <a:spcAft>
                <a:spcPts val="0"/>
              </a:spcAft>
              <a:buFont typeface="Arial"/>
              <a:buChar char="•"/>
            </a:pPr>
            <a:r>
              <a:rPr lang="en-US" sz="1050" dirty="0" smtClean="0">
                <a:solidFill>
                  <a:srgbClr val="000000"/>
                </a:solidFill>
                <a:ea typeface="Times New Roman"/>
              </a:rPr>
              <a:t>Ask participants, “Can you tell me the name of these two shapes?”</a:t>
            </a:r>
          </a:p>
          <a:p>
            <a:pPr marL="171450" indent="-171450">
              <a:spcBef>
                <a:spcPts val="0"/>
              </a:spcBef>
              <a:spcAft>
                <a:spcPts val="0"/>
              </a:spcAft>
              <a:buFont typeface="Arial"/>
              <a:buChar char="•"/>
            </a:pPr>
            <a:r>
              <a:rPr lang="en-US" sz="1050" dirty="0" smtClean="0">
                <a:solidFill>
                  <a:srgbClr val="000000"/>
                </a:solidFill>
                <a:ea typeface="Times New Roman"/>
              </a:rPr>
              <a:t>Some participants may struggle with calling the second shape a </a:t>
            </a:r>
            <a:r>
              <a:rPr lang="en-US" sz="1050" i="1" dirty="0" smtClean="0">
                <a:solidFill>
                  <a:srgbClr val="000000"/>
                </a:solidFill>
                <a:ea typeface="Times New Roman"/>
              </a:rPr>
              <a:t>Trapezoid</a:t>
            </a:r>
            <a:r>
              <a:rPr lang="en-US" sz="1050" dirty="0" smtClean="0">
                <a:solidFill>
                  <a:srgbClr val="000000"/>
                </a:solidFill>
                <a:ea typeface="Times New Roman"/>
              </a:rPr>
              <a:t>. </a:t>
            </a:r>
          </a:p>
          <a:p>
            <a:pPr marL="171450" indent="-171450">
              <a:spcBef>
                <a:spcPts val="0"/>
              </a:spcBef>
              <a:spcAft>
                <a:spcPts val="0"/>
              </a:spcAft>
              <a:buFont typeface="Arial"/>
              <a:buChar char="•"/>
            </a:pPr>
            <a:endParaRPr lang="en-US" sz="1050" i="1" dirty="0" smtClean="0">
              <a:solidFill>
                <a:srgbClr val="000000"/>
              </a:solidFill>
              <a:ea typeface="Times New Roman"/>
            </a:endParaRPr>
          </a:p>
        </p:txBody>
      </p:sp>
    </p:spTree>
    <p:extLst>
      <p:ext uri="{BB962C8B-B14F-4D97-AF65-F5344CB8AC3E}">
        <p14:creationId xmlns:p14="http://schemas.microsoft.com/office/powerpoint/2010/main" val="29998490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8800" y="342900"/>
            <a:ext cx="3200400" cy="240188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b="1" dirty="0" smtClean="0"/>
              <a:t>Slide 19: Classifying Quadrilaterals</a:t>
            </a:r>
          </a:p>
          <a:p>
            <a:pPr eaLnBrk="1" fontAlgn="auto" hangingPunct="1">
              <a:spcBef>
                <a:spcPts val="0"/>
              </a:spcBef>
              <a:spcAft>
                <a:spcPts val="0"/>
              </a:spcAft>
              <a:defRPr/>
            </a:pPr>
            <a:r>
              <a:rPr lang="en-US" sz="1050" b="1" i="1" dirty="0" smtClean="0">
                <a:solidFill>
                  <a:srgbClr val="000000"/>
                </a:solidFill>
                <a:ea typeface="Times New Roman"/>
              </a:rPr>
              <a:t>Time Allotted</a:t>
            </a:r>
          </a:p>
          <a:p>
            <a:pPr marL="171450" indent="-171450" eaLnBrk="1" fontAlgn="auto" hangingPunct="1">
              <a:spcBef>
                <a:spcPts val="0"/>
              </a:spcBef>
              <a:spcAft>
                <a:spcPts val="0"/>
              </a:spcAft>
              <a:buFont typeface="Arial"/>
              <a:buChar char="•"/>
              <a:defRPr/>
            </a:pPr>
            <a:r>
              <a:rPr lang="en-US" sz="1050" dirty="0" smtClean="0">
                <a:solidFill>
                  <a:srgbClr val="000000"/>
                </a:solidFill>
                <a:ea typeface="Times New Roman"/>
              </a:rPr>
              <a:t>5 minutes</a:t>
            </a:r>
          </a:p>
          <a:p>
            <a:pPr eaLnBrk="1" fontAlgn="auto" hangingPunct="1">
              <a:spcBef>
                <a:spcPts val="200"/>
              </a:spcBef>
              <a:spcAft>
                <a:spcPts val="0"/>
              </a:spcAft>
              <a:defRPr/>
            </a:pPr>
            <a:r>
              <a:rPr lang="en-US" sz="1050" b="1" i="1" dirty="0" smtClean="0">
                <a:solidFill>
                  <a:srgbClr val="000000"/>
                </a:solidFill>
                <a:ea typeface="Times New Roman"/>
              </a:rPr>
              <a:t>Step-By-Step Instructions</a:t>
            </a:r>
          </a:p>
          <a:p>
            <a:pPr marL="171450" indent="-171450">
              <a:spcBef>
                <a:spcPts val="0"/>
              </a:spcBef>
              <a:spcAft>
                <a:spcPts val="0"/>
              </a:spcAft>
              <a:buFont typeface="Arial"/>
              <a:buChar char="•"/>
            </a:pPr>
            <a:r>
              <a:rPr lang="en-US" sz="1050" dirty="0" smtClean="0">
                <a:solidFill>
                  <a:srgbClr val="000000"/>
                </a:solidFill>
                <a:ea typeface="Times New Roman"/>
              </a:rPr>
              <a:t>Tell participants:</a:t>
            </a:r>
          </a:p>
          <a:p>
            <a:pPr marL="346075" lvl="1" indent="-171450">
              <a:spcBef>
                <a:spcPts val="0"/>
              </a:spcBef>
              <a:spcAft>
                <a:spcPts val="0"/>
              </a:spcAft>
              <a:buFont typeface="Lucida Grande"/>
              <a:buChar char="-"/>
            </a:pPr>
            <a:r>
              <a:rPr lang="en-US" sz="1050" dirty="0" smtClean="0">
                <a:solidFill>
                  <a:srgbClr val="000000"/>
                </a:solidFill>
                <a:ea typeface="Times New Roman"/>
              </a:rPr>
              <a:t>While 1 pair of parallel sides is often the agreed-upon definition of a trapezoid, it really depends on where you are from and what system you are using. </a:t>
            </a:r>
          </a:p>
          <a:p>
            <a:pPr marL="346075" lvl="1" indent="-171450">
              <a:spcBef>
                <a:spcPts val="0"/>
              </a:spcBef>
              <a:spcAft>
                <a:spcPts val="0"/>
              </a:spcAft>
              <a:buFont typeface="Lucida Grande"/>
              <a:buChar char="-"/>
            </a:pPr>
            <a:r>
              <a:rPr lang="en-US" sz="1050" dirty="0" smtClean="0">
                <a:solidFill>
                  <a:srgbClr val="000000"/>
                </a:solidFill>
                <a:ea typeface="Times New Roman"/>
              </a:rPr>
              <a:t>There are actually two different definitions for a Trapezoid used in the world.</a:t>
            </a:r>
          </a:p>
          <a:p>
            <a:pPr marL="346075" lvl="1" indent="-171450">
              <a:spcBef>
                <a:spcPts val="0"/>
              </a:spcBef>
              <a:spcAft>
                <a:spcPts val="0"/>
              </a:spcAft>
              <a:buFont typeface="Lucida Grande"/>
              <a:buChar char="-"/>
            </a:pPr>
            <a:r>
              <a:rPr lang="en-US" sz="1050" dirty="0" smtClean="0">
                <a:solidFill>
                  <a:srgbClr val="000000"/>
                </a:solidFill>
                <a:ea typeface="Times New Roman"/>
              </a:rPr>
              <a:t>One is the </a:t>
            </a:r>
            <a:r>
              <a:rPr lang="en-US" sz="1050" b="1" i="1" dirty="0" smtClean="0">
                <a:solidFill>
                  <a:srgbClr val="000000"/>
                </a:solidFill>
                <a:ea typeface="Times New Roman"/>
              </a:rPr>
              <a:t>exclusive definition</a:t>
            </a:r>
            <a:r>
              <a:rPr lang="en-US" sz="1050" dirty="0" smtClean="0">
                <a:solidFill>
                  <a:srgbClr val="000000"/>
                </a:solidFill>
                <a:ea typeface="Times New Roman"/>
              </a:rPr>
              <a:t>. In this definition, a Trapezoid has EXACTLY one pair of parallel sides, much like these two examples on the slide.</a:t>
            </a:r>
          </a:p>
          <a:p>
            <a:pPr marL="346075" lvl="1" indent="-171450">
              <a:spcBef>
                <a:spcPts val="0"/>
              </a:spcBef>
              <a:spcAft>
                <a:spcPts val="0"/>
              </a:spcAft>
              <a:buFont typeface="Lucida Grande"/>
              <a:buChar char="-"/>
            </a:pPr>
            <a:r>
              <a:rPr lang="en-US" sz="1050" dirty="0" smtClean="0">
                <a:solidFill>
                  <a:srgbClr val="000000"/>
                </a:solidFill>
                <a:ea typeface="Times New Roman"/>
              </a:rPr>
              <a:t>The other definition is called the</a:t>
            </a:r>
            <a:r>
              <a:rPr lang="en-US" sz="1050" b="1" i="1" dirty="0" smtClean="0">
                <a:solidFill>
                  <a:srgbClr val="000000"/>
                </a:solidFill>
                <a:ea typeface="Times New Roman"/>
              </a:rPr>
              <a:t> inclusive definition</a:t>
            </a:r>
            <a:r>
              <a:rPr lang="en-US" sz="1050" dirty="0" smtClean="0">
                <a:solidFill>
                  <a:srgbClr val="000000"/>
                </a:solidFill>
                <a:ea typeface="Times New Roman"/>
              </a:rPr>
              <a:t>. In this definition, a </a:t>
            </a:r>
            <a:r>
              <a:rPr lang="en-US" sz="1050" i="1" dirty="0" smtClean="0">
                <a:solidFill>
                  <a:srgbClr val="000000"/>
                </a:solidFill>
                <a:ea typeface="Times New Roman"/>
              </a:rPr>
              <a:t>trapezoid</a:t>
            </a:r>
            <a:r>
              <a:rPr lang="en-US" sz="1050" dirty="0" smtClean="0">
                <a:solidFill>
                  <a:srgbClr val="000000"/>
                </a:solidFill>
                <a:ea typeface="Times New Roman"/>
              </a:rPr>
              <a:t> must have AT LEAST one pair of parallel sides.</a:t>
            </a:r>
          </a:p>
          <a:p>
            <a:pPr marL="346075" lvl="1" indent="-171450">
              <a:spcBef>
                <a:spcPts val="0"/>
              </a:spcBef>
              <a:spcAft>
                <a:spcPts val="0"/>
              </a:spcAft>
              <a:buFont typeface="Lucida Grande"/>
              <a:buChar char="-"/>
            </a:pPr>
            <a:r>
              <a:rPr lang="en-US" sz="1050" dirty="0" smtClean="0">
                <a:solidFill>
                  <a:srgbClr val="000000"/>
                </a:solidFill>
                <a:ea typeface="Times New Roman"/>
              </a:rPr>
              <a:t>According to the California Standards, we are to use the inclusive definition when teaching these standards. </a:t>
            </a:r>
          </a:p>
          <a:p>
            <a:pPr marL="346075" lvl="1" indent="-171450">
              <a:spcBef>
                <a:spcPts val="0"/>
              </a:spcBef>
              <a:spcAft>
                <a:spcPts val="0"/>
              </a:spcAft>
              <a:buFont typeface="Lucida Grande"/>
              <a:buChar char="-"/>
            </a:pPr>
            <a:r>
              <a:rPr lang="en-US" sz="1050" dirty="0" smtClean="0">
                <a:solidFill>
                  <a:srgbClr val="000000"/>
                </a:solidFill>
                <a:ea typeface="Times New Roman"/>
              </a:rPr>
              <a:t>How does the use of the</a:t>
            </a:r>
            <a:r>
              <a:rPr lang="en-US" sz="1050" b="1" dirty="0" smtClean="0">
                <a:solidFill>
                  <a:srgbClr val="000000"/>
                </a:solidFill>
                <a:ea typeface="Times New Roman"/>
              </a:rPr>
              <a:t> inclusive definition </a:t>
            </a:r>
            <a:r>
              <a:rPr lang="en-US" sz="1050" dirty="0" smtClean="0">
                <a:solidFill>
                  <a:srgbClr val="000000"/>
                </a:solidFill>
                <a:ea typeface="Times New Roman"/>
              </a:rPr>
              <a:t>affect how we might classify other quadrilaterals?</a:t>
            </a:r>
          </a:p>
          <a:p>
            <a:pPr marL="346075" lvl="1" indent="-171450">
              <a:spcBef>
                <a:spcPts val="0"/>
              </a:spcBef>
              <a:spcAft>
                <a:spcPts val="0"/>
              </a:spcAft>
              <a:buFont typeface="Lucida Grande"/>
              <a:buChar char="-"/>
            </a:pPr>
            <a:r>
              <a:rPr lang="en-US" sz="1050" dirty="0" smtClean="0">
                <a:solidFill>
                  <a:srgbClr val="000000"/>
                </a:solidFill>
                <a:ea typeface="Times New Roman"/>
              </a:rPr>
              <a:t>Take a few minutes to discuss this idea with your group.</a:t>
            </a:r>
          </a:p>
          <a:p>
            <a:pPr marL="171450" lvl="0" indent="-171450">
              <a:spcBef>
                <a:spcPts val="0"/>
              </a:spcBef>
              <a:spcAft>
                <a:spcPts val="0"/>
              </a:spcAft>
              <a:buFont typeface="Arial"/>
              <a:buChar char="•"/>
            </a:pPr>
            <a:r>
              <a:rPr lang="en-US" sz="1050" dirty="0" smtClean="0">
                <a:solidFill>
                  <a:srgbClr val="000000"/>
                </a:solidFill>
                <a:ea typeface="Times New Roman"/>
              </a:rPr>
              <a:t>Allow a couple of minutes for participants to discuss, and then have them share out some of their thoughts.</a:t>
            </a:r>
          </a:p>
          <a:p>
            <a:pPr marL="171450" lvl="0" indent="-171450">
              <a:spcBef>
                <a:spcPts val="0"/>
              </a:spcBef>
              <a:spcAft>
                <a:spcPts val="0"/>
              </a:spcAft>
              <a:buFont typeface="Arial"/>
              <a:buChar char="•"/>
            </a:pPr>
            <a:r>
              <a:rPr lang="en-US" sz="1050" dirty="0" smtClean="0">
                <a:solidFill>
                  <a:srgbClr val="000000"/>
                </a:solidFill>
                <a:ea typeface="Times New Roman"/>
              </a:rPr>
              <a:t>Make sure to point out the following ideas, if they don’t come up: </a:t>
            </a:r>
          </a:p>
          <a:p>
            <a:pPr marL="346075" lvl="1" indent="-171450">
              <a:spcBef>
                <a:spcPts val="0"/>
              </a:spcBef>
              <a:spcAft>
                <a:spcPts val="0"/>
              </a:spcAft>
              <a:buFont typeface="Lucida Grande"/>
              <a:buChar char="-"/>
            </a:pPr>
            <a:r>
              <a:rPr lang="en-US" sz="1050" i="1" dirty="0" smtClean="0">
                <a:solidFill>
                  <a:srgbClr val="000000"/>
                </a:solidFill>
                <a:ea typeface="Times New Roman"/>
              </a:rPr>
              <a:t>[With the </a:t>
            </a:r>
            <a:r>
              <a:rPr lang="en-US" sz="1050" b="1" i="1" dirty="0" smtClean="0">
                <a:solidFill>
                  <a:srgbClr val="000000"/>
                </a:solidFill>
                <a:ea typeface="Times New Roman"/>
              </a:rPr>
              <a:t>Exclusive Definition</a:t>
            </a:r>
            <a:r>
              <a:rPr lang="en-US" sz="1050" i="1" dirty="0" smtClean="0">
                <a:solidFill>
                  <a:srgbClr val="000000"/>
                </a:solidFill>
                <a:ea typeface="Times New Roman"/>
              </a:rPr>
              <a:t>, Trapezoids were categorized by themselves as a separate type of quadrilateral that don’t relate to other quadrilaterals.]</a:t>
            </a:r>
          </a:p>
          <a:p>
            <a:pPr marL="346075" lvl="1" indent="-171450">
              <a:spcBef>
                <a:spcPts val="0"/>
              </a:spcBef>
              <a:spcAft>
                <a:spcPts val="0"/>
              </a:spcAft>
              <a:buFont typeface="Lucida Grande"/>
              <a:buChar char="-"/>
            </a:pPr>
            <a:r>
              <a:rPr lang="en-US" sz="1050" i="1" dirty="0" smtClean="0">
                <a:solidFill>
                  <a:srgbClr val="000000"/>
                </a:solidFill>
                <a:ea typeface="Times New Roman"/>
              </a:rPr>
              <a:t>[With the </a:t>
            </a:r>
            <a:r>
              <a:rPr lang="en-US" sz="1050" b="1" i="1" dirty="0" smtClean="0">
                <a:solidFill>
                  <a:srgbClr val="000000"/>
                </a:solidFill>
                <a:ea typeface="Times New Roman"/>
              </a:rPr>
              <a:t>Inclusive Definition</a:t>
            </a:r>
            <a:r>
              <a:rPr lang="en-US" sz="1050" i="1" dirty="0" smtClean="0">
                <a:solidFill>
                  <a:srgbClr val="000000"/>
                </a:solidFill>
                <a:ea typeface="Times New Roman"/>
              </a:rPr>
              <a:t>, Trapezoids include shapes such as Squares, Rectangles, Rhombuses (or Rhombi), and Parallelograms.]</a:t>
            </a:r>
          </a:p>
        </p:txBody>
      </p:sp>
    </p:spTree>
    <p:extLst>
      <p:ext uri="{BB962C8B-B14F-4D97-AF65-F5344CB8AC3E}">
        <p14:creationId xmlns:p14="http://schemas.microsoft.com/office/powerpoint/2010/main" val="2999849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none" dirty="0" smtClean="0"/>
              <a:t>Slide 2: Objectives</a:t>
            </a:r>
          </a:p>
          <a:p>
            <a:pPr eaLnBrk="1" fontAlgn="auto" hangingPunct="1">
              <a:spcBef>
                <a:spcPts val="0"/>
              </a:spcBef>
              <a:spcAft>
                <a:spcPts val="0"/>
              </a:spcAft>
              <a:defRPr/>
            </a:pPr>
            <a:r>
              <a:rPr lang="en-US" b="1" i="1" dirty="0" smtClean="0">
                <a:solidFill>
                  <a:srgbClr val="000000"/>
                </a:solidFill>
                <a:ea typeface="Times New Roman"/>
              </a:rPr>
              <a:t>Time Allotted</a:t>
            </a:r>
          </a:p>
          <a:p>
            <a:pPr marL="171450" indent="-171450" eaLnBrk="1" fontAlgn="auto" hangingPunct="1">
              <a:spcBef>
                <a:spcPts val="0"/>
              </a:spcBef>
              <a:spcAft>
                <a:spcPts val="0"/>
              </a:spcAft>
              <a:buFont typeface="Arial"/>
              <a:buChar char="•"/>
              <a:defRPr/>
            </a:pPr>
            <a:r>
              <a:rPr lang="en-US" dirty="0" smtClean="0">
                <a:solidFill>
                  <a:srgbClr val="000000"/>
                </a:solidFill>
                <a:ea typeface="Times New Roman"/>
              </a:rPr>
              <a:t>1 minutes</a:t>
            </a:r>
            <a:endParaRPr lang="en-US" b="1" u="none" dirty="0" smtClean="0"/>
          </a:p>
          <a:p>
            <a:pPr marL="0" indent="0" eaLnBrk="1" fontAlgn="auto" hangingPunct="1">
              <a:spcBef>
                <a:spcPts val="200"/>
              </a:spcBef>
              <a:spcAft>
                <a:spcPts val="200"/>
              </a:spcAft>
              <a:buFont typeface="Arial"/>
              <a:buNone/>
              <a:tabLst>
                <a:tab pos="228600" algn="l"/>
                <a:tab pos="487680" algn="l"/>
              </a:tabLst>
              <a:defRPr/>
            </a:pPr>
            <a:r>
              <a:rPr lang="en-US" b="1" i="1" dirty="0" smtClean="0">
                <a:ea typeface="Times New Roman"/>
              </a:rPr>
              <a:t>Step-By-Step Instructions</a:t>
            </a:r>
          </a:p>
          <a:p>
            <a:pPr marL="171450" indent="-171450">
              <a:spcBef>
                <a:spcPts val="200"/>
              </a:spcBef>
              <a:spcAft>
                <a:spcPts val="200"/>
              </a:spcAft>
              <a:buFont typeface="Arial"/>
              <a:buChar char="•"/>
            </a:pPr>
            <a:r>
              <a:rPr lang="en-US" dirty="0" smtClean="0"/>
              <a:t>Ask participants to read the learning expectations.</a:t>
            </a:r>
          </a:p>
          <a:p>
            <a:pPr marL="171450" indent="-171450">
              <a:spcBef>
                <a:spcPts val="200"/>
              </a:spcBef>
              <a:spcAft>
                <a:spcPts val="200"/>
              </a:spcAft>
              <a:buFont typeface="Arial"/>
              <a:buChar char="•"/>
            </a:pPr>
            <a:r>
              <a:rPr lang="en-US" dirty="0" smtClean="0"/>
              <a:t>Before moving to the next slide, point out the </a:t>
            </a:r>
            <a:r>
              <a:rPr lang="en-US" b="1" dirty="0" smtClean="0"/>
              <a:t>“Parking Lot” poster</a:t>
            </a:r>
            <a:r>
              <a:rPr lang="en-US" dirty="0" smtClean="0"/>
              <a:t> (that you made in advance and posted in the room). Let participants know that if they have any questions throughout the session, they can write it on a sticky note and place it on the Parking Lot. Tell them that you will address those questions as time allows</a:t>
            </a:r>
            <a:r>
              <a:rPr lang="en-US" baseline="0" dirty="0" smtClean="0"/>
              <a:t> or,</a:t>
            </a:r>
            <a:r>
              <a:rPr lang="en-US" dirty="0" smtClean="0"/>
              <a:t> if you don’t know the answer, </a:t>
            </a:r>
            <a:r>
              <a:rPr lang="en-US" baseline="0" dirty="0" smtClean="0"/>
              <a:t>pass those</a:t>
            </a:r>
            <a:r>
              <a:rPr lang="en-US" dirty="0" smtClean="0"/>
              <a:t> questions</a:t>
            </a:r>
            <a:r>
              <a:rPr lang="en-US" baseline="0" dirty="0" smtClean="0"/>
              <a:t> on to someone </a:t>
            </a:r>
            <a:r>
              <a:rPr lang="en-US" dirty="0" smtClean="0"/>
              <a:t>else to address</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6BBAD6C1-FF2F-4E2E-A44A-952EF064205E}" type="slidenum">
              <a:rPr lang="en-US" smtClean="0"/>
              <a:t>2</a:t>
            </a:fld>
            <a:endParaRPr lang="en-US"/>
          </a:p>
        </p:txBody>
      </p:sp>
    </p:spTree>
    <p:extLst>
      <p:ext uri="{BB962C8B-B14F-4D97-AF65-F5344CB8AC3E}">
        <p14:creationId xmlns:p14="http://schemas.microsoft.com/office/powerpoint/2010/main" val="36135731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8800" y="342900"/>
            <a:ext cx="3200400" cy="240188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a:buNone/>
              <a:tabLst/>
              <a:defRPr/>
            </a:pPr>
            <a:r>
              <a:rPr lang="en-US" sz="1200" b="1" dirty="0" smtClean="0"/>
              <a:t>Slide 20: Classifying Quadrilaterals</a:t>
            </a:r>
          </a:p>
          <a:p>
            <a:pPr eaLnBrk="1" fontAlgn="auto" hangingPunct="1">
              <a:spcBef>
                <a:spcPts val="0"/>
              </a:spcBef>
              <a:spcAft>
                <a:spcPts val="0"/>
              </a:spcAft>
              <a:defRPr/>
            </a:pPr>
            <a:r>
              <a:rPr lang="en-US" b="1" i="1" dirty="0" smtClean="0">
                <a:solidFill>
                  <a:srgbClr val="000000"/>
                </a:solidFill>
                <a:ea typeface="Times New Roman"/>
              </a:rPr>
              <a:t>Time Allotted:</a:t>
            </a:r>
            <a:r>
              <a:rPr lang="en-US" b="1" i="1" baseline="0" dirty="0" smtClean="0">
                <a:solidFill>
                  <a:srgbClr val="000000"/>
                </a:solidFill>
                <a:ea typeface="Times New Roman"/>
              </a:rPr>
              <a:t>  </a:t>
            </a:r>
            <a:r>
              <a:rPr lang="en-US" dirty="0" smtClean="0">
                <a:solidFill>
                  <a:srgbClr val="000000"/>
                </a:solidFill>
                <a:ea typeface="Times New Roman"/>
              </a:rPr>
              <a:t>20 minutes</a:t>
            </a:r>
            <a:endParaRPr lang="en-US" b="1" i="1" dirty="0" smtClean="0">
              <a:solidFill>
                <a:srgbClr val="000000"/>
              </a:solidFill>
              <a:ea typeface="Times New Roman"/>
            </a:endParaRPr>
          </a:p>
          <a:p>
            <a:pPr eaLnBrk="1" fontAlgn="auto" hangingPunct="1">
              <a:spcBef>
                <a:spcPts val="200"/>
              </a:spcBef>
              <a:spcAft>
                <a:spcPts val="0"/>
              </a:spcAft>
              <a:defRPr/>
            </a:pPr>
            <a:r>
              <a:rPr lang="en-US" b="1" i="1" dirty="0" smtClean="0">
                <a:solidFill>
                  <a:srgbClr val="000000"/>
                </a:solidFill>
                <a:ea typeface="Times New Roman"/>
              </a:rPr>
              <a:t>Step-By-Step Instructions:</a:t>
            </a:r>
            <a:r>
              <a:rPr lang="en-US" b="1" i="1" baseline="0" dirty="0" smtClean="0">
                <a:solidFill>
                  <a:srgbClr val="000000"/>
                </a:solidFill>
                <a:ea typeface="Times New Roman"/>
              </a:rPr>
              <a:t>  </a:t>
            </a:r>
            <a:r>
              <a:rPr lang="en-US" dirty="0" smtClean="0">
                <a:solidFill>
                  <a:srgbClr val="000000"/>
                </a:solidFill>
                <a:ea typeface="Times New Roman"/>
              </a:rPr>
              <a:t>Pass out chart paper to each group.</a:t>
            </a:r>
          </a:p>
          <a:p>
            <a:pPr marL="171450" indent="-171450">
              <a:spcBef>
                <a:spcPts val="0"/>
              </a:spcBef>
              <a:spcAft>
                <a:spcPts val="0"/>
              </a:spcAft>
              <a:buFont typeface="Arial"/>
              <a:buChar char="•"/>
            </a:pPr>
            <a:r>
              <a:rPr lang="en-US" dirty="0" smtClean="0">
                <a:solidFill>
                  <a:srgbClr val="000000"/>
                </a:solidFill>
                <a:ea typeface="Times New Roman"/>
              </a:rPr>
              <a:t>Tell participants:</a:t>
            </a:r>
          </a:p>
          <a:p>
            <a:pPr marL="282575" lvl="1" indent="-109538">
              <a:spcBef>
                <a:spcPts val="0"/>
              </a:spcBef>
              <a:spcAft>
                <a:spcPts val="0"/>
              </a:spcAft>
              <a:buFont typeface="Lucida Grande"/>
              <a:buChar char="-"/>
            </a:pPr>
            <a:r>
              <a:rPr lang="en-US" dirty="0" smtClean="0">
                <a:solidFill>
                  <a:srgbClr val="000000"/>
                </a:solidFill>
                <a:ea typeface="Times New Roman"/>
              </a:rPr>
              <a:t>Now that we have explored the different kinds of quadrilaterals and their attributes, you will work with your group to create a </a:t>
            </a:r>
            <a:r>
              <a:rPr lang="en-US" b="1" dirty="0" smtClean="0">
                <a:solidFill>
                  <a:srgbClr val="000000"/>
                </a:solidFill>
                <a:ea typeface="Times New Roman"/>
              </a:rPr>
              <a:t>visual hierarchy of these different quadrilaterals</a:t>
            </a:r>
            <a:r>
              <a:rPr lang="en-US" dirty="0" smtClean="0">
                <a:solidFill>
                  <a:srgbClr val="000000"/>
                </a:solidFill>
                <a:ea typeface="Times New Roman"/>
              </a:rPr>
              <a:t>.</a:t>
            </a:r>
          </a:p>
          <a:p>
            <a:pPr marL="282575" lvl="1" indent="-109538">
              <a:spcBef>
                <a:spcPts val="0"/>
              </a:spcBef>
              <a:spcAft>
                <a:spcPts val="0"/>
              </a:spcAft>
              <a:buFont typeface="Lucida Grande"/>
              <a:buChar char="-"/>
            </a:pPr>
            <a:r>
              <a:rPr lang="en-US" dirty="0" smtClean="0">
                <a:solidFill>
                  <a:srgbClr val="000000"/>
                </a:solidFill>
                <a:ea typeface="Times New Roman"/>
              </a:rPr>
              <a:t>Using chart paper, you and your group need to organize these shapes into a hierarchy that visually shows that you understand each shape’s position in the hierarchy of quadrilaterals. </a:t>
            </a:r>
          </a:p>
          <a:p>
            <a:pPr marL="282575" lvl="1" indent="-109538">
              <a:spcBef>
                <a:spcPts val="0"/>
              </a:spcBef>
              <a:spcAft>
                <a:spcPts val="0"/>
              </a:spcAft>
              <a:buFont typeface="Lucida Grande"/>
              <a:buChar char="-"/>
            </a:pPr>
            <a:r>
              <a:rPr lang="en-US" dirty="0" smtClean="0">
                <a:solidFill>
                  <a:srgbClr val="000000"/>
                </a:solidFill>
                <a:ea typeface="Times New Roman"/>
              </a:rPr>
              <a:t>For this hierarchy, your group should organize these shapes according to inclusiveness. For example, we all agree that all squares are a specific type of rectangle, but that there are other rectangles that are not squares. So rectangles would then be higher up on the hierarchy because rectangles include all squares plus other shapes outside of squares.</a:t>
            </a:r>
          </a:p>
          <a:p>
            <a:pPr marL="282575" lvl="1" indent="-109538">
              <a:spcBef>
                <a:spcPts val="0"/>
              </a:spcBef>
              <a:spcAft>
                <a:spcPts val="0"/>
              </a:spcAft>
              <a:buFont typeface="Lucida Grande"/>
              <a:buChar char="-"/>
            </a:pPr>
            <a:r>
              <a:rPr lang="en-US" dirty="0" smtClean="0">
                <a:solidFill>
                  <a:srgbClr val="000000"/>
                </a:solidFill>
                <a:ea typeface="Times New Roman"/>
              </a:rPr>
              <a:t>Say: In your visual, you should also include a drawing of each shape and a list of the properties you used to determine each shape’s place in the hierarchy.</a:t>
            </a:r>
          </a:p>
        </p:txBody>
      </p:sp>
    </p:spTree>
    <p:extLst>
      <p:ext uri="{BB962C8B-B14F-4D97-AF65-F5344CB8AC3E}">
        <p14:creationId xmlns:p14="http://schemas.microsoft.com/office/powerpoint/2010/main" val="29998490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8800" y="342900"/>
            <a:ext cx="3200400" cy="240188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a:buNone/>
              <a:tabLst/>
              <a:defRPr/>
            </a:pPr>
            <a:r>
              <a:rPr lang="en-US" sz="1200" b="1" dirty="0" smtClean="0"/>
              <a:t>Slide 21: CA Math Framework</a:t>
            </a:r>
          </a:p>
          <a:p>
            <a:pPr eaLnBrk="1" fontAlgn="auto" hangingPunct="1">
              <a:spcBef>
                <a:spcPts val="0"/>
              </a:spcBef>
              <a:spcAft>
                <a:spcPts val="0"/>
              </a:spcAft>
              <a:defRPr/>
            </a:pPr>
            <a:r>
              <a:rPr lang="en-US" b="1" i="1" dirty="0" smtClean="0">
                <a:solidFill>
                  <a:srgbClr val="000000"/>
                </a:solidFill>
                <a:ea typeface="Times New Roman"/>
              </a:rPr>
              <a:t>Time Allotted</a:t>
            </a:r>
          </a:p>
          <a:p>
            <a:pPr marL="171450" indent="-171450" eaLnBrk="1" fontAlgn="auto" hangingPunct="1">
              <a:spcBef>
                <a:spcPts val="0"/>
              </a:spcBef>
              <a:spcAft>
                <a:spcPts val="0"/>
              </a:spcAft>
              <a:buFont typeface="Arial"/>
              <a:buChar char="•"/>
              <a:defRPr/>
            </a:pPr>
            <a:r>
              <a:rPr lang="en-US" dirty="0" smtClean="0">
                <a:solidFill>
                  <a:srgbClr val="000000"/>
                </a:solidFill>
                <a:ea typeface="Times New Roman"/>
              </a:rPr>
              <a:t>2 minutes</a:t>
            </a:r>
            <a:endParaRPr lang="en-US" b="1" i="1" dirty="0" smtClean="0">
              <a:solidFill>
                <a:srgbClr val="000000"/>
              </a:solidFill>
              <a:ea typeface="Times New Roman"/>
            </a:endParaRPr>
          </a:p>
          <a:p>
            <a:pPr marL="0" indent="0">
              <a:spcBef>
                <a:spcPts val="0"/>
              </a:spcBef>
              <a:spcAft>
                <a:spcPts val="0"/>
              </a:spcAft>
              <a:buFont typeface="Arial"/>
              <a:buNone/>
            </a:pPr>
            <a:r>
              <a:rPr lang="en-US" b="1" i="1" dirty="0" smtClean="0">
                <a:solidFill>
                  <a:srgbClr val="000000"/>
                </a:solidFill>
                <a:ea typeface="Times New Roman"/>
              </a:rPr>
              <a:t>Critical Point</a:t>
            </a:r>
          </a:p>
          <a:p>
            <a:pPr marL="171450" indent="-171450" eaLnBrk="1" fontAlgn="auto" hangingPunct="1">
              <a:spcBef>
                <a:spcPts val="0"/>
              </a:spcBef>
              <a:spcAft>
                <a:spcPts val="0"/>
              </a:spcAft>
              <a:buFont typeface="Arial"/>
              <a:buChar char="•"/>
              <a:tabLst>
                <a:tab pos="228600" algn="l"/>
                <a:tab pos="487680" algn="l"/>
              </a:tabLst>
              <a:defRPr/>
            </a:pPr>
            <a:r>
              <a:rPr lang="en-US" dirty="0" smtClean="0">
                <a:solidFill>
                  <a:srgbClr val="000000"/>
                </a:solidFill>
                <a:ea typeface="Times New Roman"/>
              </a:rPr>
              <a:t>States</a:t>
            </a:r>
            <a:r>
              <a:rPr lang="en-US" baseline="0" dirty="0" smtClean="0">
                <a:solidFill>
                  <a:srgbClr val="000000"/>
                </a:solidFill>
                <a:ea typeface="Times New Roman"/>
              </a:rPr>
              <a:t> select the definition for trapezoid.  California selected the inclusive definition, at least one pair of parallel lines. The inclusive definition is helpful in higher level math.  </a:t>
            </a:r>
            <a:r>
              <a:rPr lang="en-US" dirty="0" smtClean="0">
                <a:solidFill>
                  <a:srgbClr val="000000"/>
                </a:solidFill>
                <a:ea typeface="Times New Roman"/>
              </a:rPr>
              <a:t> </a:t>
            </a:r>
          </a:p>
          <a:p>
            <a:pPr eaLnBrk="1" fontAlgn="auto" hangingPunct="1">
              <a:spcBef>
                <a:spcPts val="200"/>
              </a:spcBef>
              <a:spcAft>
                <a:spcPts val="0"/>
              </a:spcAft>
              <a:defRPr/>
            </a:pPr>
            <a:r>
              <a:rPr lang="en-US" b="1" i="1" dirty="0" smtClean="0">
                <a:solidFill>
                  <a:srgbClr val="000000"/>
                </a:solidFill>
                <a:ea typeface="Times New Roman"/>
              </a:rPr>
              <a:t>Step-By-Step Instructions:</a:t>
            </a:r>
            <a:r>
              <a:rPr lang="en-US" b="1" i="1" baseline="0" dirty="0" smtClean="0">
                <a:solidFill>
                  <a:srgbClr val="000000"/>
                </a:solidFill>
                <a:ea typeface="Times New Roman"/>
              </a:rPr>
              <a:t>  </a:t>
            </a:r>
            <a:r>
              <a:rPr lang="en-US" dirty="0" smtClean="0">
                <a:solidFill>
                  <a:srgbClr val="000000"/>
                </a:solidFill>
                <a:ea typeface="Times New Roman"/>
              </a:rPr>
              <a:t>Pass out chart paper to each group.</a:t>
            </a:r>
          </a:p>
          <a:p>
            <a:pPr marL="171450" indent="-171450">
              <a:spcBef>
                <a:spcPts val="0"/>
              </a:spcBef>
              <a:spcAft>
                <a:spcPts val="0"/>
              </a:spcAft>
              <a:buFont typeface="Arial"/>
              <a:buChar char="•"/>
            </a:pPr>
            <a:r>
              <a:rPr lang="en-US" dirty="0" smtClean="0">
                <a:solidFill>
                  <a:srgbClr val="000000"/>
                </a:solidFill>
                <a:ea typeface="Times New Roman"/>
              </a:rPr>
              <a:t>Tell participants:</a:t>
            </a:r>
          </a:p>
          <a:p>
            <a:pPr marL="282575" lvl="1" indent="-109538">
              <a:spcBef>
                <a:spcPts val="0"/>
              </a:spcBef>
              <a:spcAft>
                <a:spcPts val="0"/>
              </a:spcAft>
              <a:buFont typeface="Lucida Grande"/>
              <a:buChar char="-"/>
            </a:pPr>
            <a:r>
              <a:rPr lang="en-US" dirty="0" smtClean="0">
                <a:solidFill>
                  <a:srgbClr val="000000"/>
                </a:solidFill>
                <a:ea typeface="Times New Roman"/>
              </a:rPr>
              <a:t>LAUSD will</a:t>
            </a:r>
            <a:r>
              <a:rPr lang="en-US" baseline="0" dirty="0" smtClean="0">
                <a:solidFill>
                  <a:srgbClr val="000000"/>
                </a:solidFill>
                <a:ea typeface="Times New Roman"/>
              </a:rPr>
              <a:t> be using the inclusive definition, as that is what is in the California Framework.  Please pass out HO# 6</a:t>
            </a:r>
            <a:endParaRPr lang="en-US" dirty="0" smtClean="0">
              <a:solidFill>
                <a:srgbClr val="000000"/>
              </a:solidFill>
              <a:ea typeface="Times New Roman"/>
            </a:endParaRPr>
          </a:p>
        </p:txBody>
      </p:sp>
    </p:spTree>
    <p:extLst>
      <p:ext uri="{BB962C8B-B14F-4D97-AF65-F5344CB8AC3E}">
        <p14:creationId xmlns:p14="http://schemas.microsoft.com/office/powerpoint/2010/main" val="29998490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8800" y="342900"/>
            <a:ext cx="3200400" cy="240188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400"/>
              </a:spcBef>
              <a:spcAft>
                <a:spcPts val="0"/>
              </a:spcAft>
              <a:buClrTx/>
              <a:buSzTx/>
              <a:buFontTx/>
              <a:buNone/>
              <a:tabLst/>
              <a:defRPr/>
            </a:pPr>
            <a:r>
              <a:rPr lang="en-US" sz="1050" b="1" dirty="0" smtClean="0"/>
              <a:t>Slide 22: My Math and Trapezoids</a:t>
            </a:r>
          </a:p>
          <a:p>
            <a:pPr eaLnBrk="1" fontAlgn="auto" hangingPunct="1">
              <a:spcBef>
                <a:spcPts val="400"/>
              </a:spcBef>
              <a:spcAft>
                <a:spcPts val="0"/>
              </a:spcAft>
              <a:defRPr/>
            </a:pPr>
            <a:r>
              <a:rPr lang="en-US" sz="1050" b="1" i="1" dirty="0" smtClean="0">
                <a:solidFill>
                  <a:srgbClr val="000000"/>
                </a:solidFill>
                <a:ea typeface="Times New Roman"/>
              </a:rPr>
              <a:t>Time Allotted</a:t>
            </a:r>
          </a:p>
          <a:p>
            <a:pPr marL="171450" indent="-171450" eaLnBrk="1" fontAlgn="auto" hangingPunct="1">
              <a:spcBef>
                <a:spcPts val="400"/>
              </a:spcBef>
              <a:spcAft>
                <a:spcPts val="0"/>
              </a:spcAft>
              <a:buFont typeface="Arial"/>
              <a:buChar char="•"/>
              <a:defRPr/>
            </a:pPr>
            <a:r>
              <a:rPr lang="en-US" sz="1050" dirty="0" smtClean="0">
                <a:solidFill>
                  <a:srgbClr val="000000"/>
                </a:solidFill>
                <a:ea typeface="Times New Roman"/>
              </a:rPr>
              <a:t>2 minutes</a:t>
            </a:r>
          </a:p>
          <a:p>
            <a:pPr eaLnBrk="1" fontAlgn="auto" hangingPunct="1">
              <a:spcBef>
                <a:spcPts val="400"/>
              </a:spcBef>
              <a:spcAft>
                <a:spcPts val="0"/>
              </a:spcAft>
              <a:defRPr/>
            </a:pPr>
            <a:r>
              <a:rPr lang="en-US" sz="1050" b="1" i="1" dirty="0" smtClean="0">
                <a:solidFill>
                  <a:srgbClr val="000000"/>
                </a:solidFill>
                <a:ea typeface="Times New Roman"/>
              </a:rPr>
              <a:t>Step-By-Step Instructions</a:t>
            </a:r>
          </a:p>
          <a:p>
            <a:pPr marL="171450" indent="-171450">
              <a:spcBef>
                <a:spcPts val="400"/>
              </a:spcBef>
              <a:spcAft>
                <a:spcPts val="0"/>
              </a:spcAft>
              <a:buFont typeface="Arial"/>
              <a:buChar char="•"/>
              <a:defRPr/>
            </a:pPr>
            <a:r>
              <a:rPr lang="en-US" sz="1050" dirty="0" smtClean="0">
                <a:solidFill>
                  <a:srgbClr val="000000"/>
                </a:solidFill>
                <a:ea typeface="Times New Roman"/>
              </a:rPr>
              <a:t>The</a:t>
            </a:r>
            <a:r>
              <a:rPr lang="en-US" sz="1050" baseline="0" dirty="0" smtClean="0">
                <a:solidFill>
                  <a:srgbClr val="000000"/>
                </a:solidFill>
                <a:ea typeface="Times New Roman"/>
              </a:rPr>
              <a:t> “Trapezoid Wars” are an example of how math can change over time.  </a:t>
            </a:r>
            <a:r>
              <a:rPr lang="en-US" sz="1050" dirty="0" smtClean="0">
                <a:solidFill>
                  <a:srgbClr val="000000"/>
                </a:solidFill>
                <a:ea typeface="Times New Roman"/>
              </a:rPr>
              <a:t>Each state has selected the trapezoid definition it will use.  My Math uses the exclusive</a:t>
            </a:r>
            <a:r>
              <a:rPr lang="en-US" sz="1050" baseline="0" dirty="0" smtClean="0">
                <a:solidFill>
                  <a:srgbClr val="000000"/>
                </a:solidFill>
                <a:ea typeface="Times New Roman"/>
              </a:rPr>
              <a:t> definition.  That means that we will need to supplement the Grade 4 and Grade 5 lessons in the Geometry </a:t>
            </a:r>
            <a:r>
              <a:rPr lang="en-US" sz="1050" baseline="0" dirty="0" smtClean="0">
                <a:solidFill>
                  <a:srgbClr val="000000"/>
                </a:solidFill>
                <a:ea typeface="Times New Roman"/>
              </a:rPr>
              <a:t>chapters.  Additional resources are included in the curriculum maps.  Engage NY/Eureka resources use the inclusive definition.</a:t>
            </a:r>
            <a:endParaRPr lang="en-US" sz="1050" dirty="0" smtClean="0">
              <a:solidFill>
                <a:srgbClr val="000000"/>
              </a:solidFill>
              <a:ea typeface="Times New Roman"/>
            </a:endParaRPr>
          </a:p>
          <a:p>
            <a:pPr lvl="0">
              <a:spcBef>
                <a:spcPts val="400"/>
              </a:spcBef>
              <a:spcAft>
                <a:spcPts val="0"/>
              </a:spcAft>
            </a:pPr>
            <a:r>
              <a:rPr lang="en-US" sz="1050" b="1" i="1" dirty="0" smtClean="0">
                <a:solidFill>
                  <a:srgbClr val="000000"/>
                </a:solidFill>
                <a:ea typeface="Times New Roman"/>
              </a:rPr>
              <a:t>Words of Wisdom</a:t>
            </a:r>
          </a:p>
          <a:p>
            <a:pPr marL="171450" indent="-171450">
              <a:buFont typeface="Arial"/>
              <a:buChar char="•"/>
            </a:pPr>
            <a:r>
              <a:rPr lang="en-US" sz="1050" dirty="0" smtClean="0"/>
              <a:t>People teach the way that they were</a:t>
            </a:r>
            <a:r>
              <a:rPr lang="en-US" sz="1050" baseline="0" dirty="0" smtClean="0"/>
              <a:t> taught, and most of our teachers learned the exclusive definition.  This will mean a change in their content knowledge and will result in some disequilibrium.  </a:t>
            </a:r>
            <a:endParaRPr lang="en-US" sz="1050" b="1" i="1" dirty="0" smtClean="0">
              <a:solidFill>
                <a:srgbClr val="000000"/>
              </a:solidFill>
              <a:ea typeface="Times New Roman"/>
            </a:endParaRPr>
          </a:p>
          <a:p>
            <a:pPr marR="0" lvl="0" algn="l" defTabSz="914400" rtl="0" eaLnBrk="0" fontAlgn="base" latinLnBrk="0" hangingPunct="0">
              <a:spcBef>
                <a:spcPts val="0"/>
              </a:spcBef>
              <a:spcAft>
                <a:spcPts val="0"/>
              </a:spcAft>
              <a:buClrTx/>
              <a:buSzTx/>
              <a:tabLst/>
              <a:defRPr/>
            </a:pPr>
            <a:endParaRPr lang="en-US" sz="1050" dirty="0" smtClean="0">
              <a:solidFill>
                <a:srgbClr val="000000"/>
              </a:solidFill>
            </a:endParaRPr>
          </a:p>
        </p:txBody>
      </p:sp>
    </p:spTree>
    <p:extLst>
      <p:ext uri="{BB962C8B-B14F-4D97-AF65-F5344CB8AC3E}">
        <p14:creationId xmlns:p14="http://schemas.microsoft.com/office/powerpoint/2010/main" val="29998490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8800" y="342900"/>
            <a:ext cx="3200400" cy="240188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400"/>
              </a:spcBef>
              <a:spcAft>
                <a:spcPts val="0"/>
              </a:spcAft>
              <a:buClrTx/>
              <a:buSzTx/>
              <a:buFontTx/>
              <a:buNone/>
              <a:tabLst/>
              <a:defRPr/>
            </a:pPr>
            <a:r>
              <a:rPr lang="en-US" sz="1050" b="1" dirty="0" smtClean="0"/>
              <a:t>Slide 23: Looking for Evidence of the Math Practices</a:t>
            </a:r>
          </a:p>
          <a:p>
            <a:pPr eaLnBrk="1" fontAlgn="auto" hangingPunct="1">
              <a:spcBef>
                <a:spcPts val="400"/>
              </a:spcBef>
              <a:spcAft>
                <a:spcPts val="0"/>
              </a:spcAft>
              <a:defRPr/>
            </a:pPr>
            <a:r>
              <a:rPr lang="en-US" sz="1050" b="1" i="1" dirty="0" smtClean="0">
                <a:solidFill>
                  <a:srgbClr val="000000"/>
                </a:solidFill>
                <a:ea typeface="Times New Roman"/>
              </a:rPr>
              <a:t>Time Allotted</a:t>
            </a:r>
          </a:p>
          <a:p>
            <a:pPr marL="171450" indent="-171450" eaLnBrk="1" fontAlgn="auto" hangingPunct="1">
              <a:spcBef>
                <a:spcPts val="400"/>
              </a:spcBef>
              <a:spcAft>
                <a:spcPts val="0"/>
              </a:spcAft>
              <a:buFont typeface="Arial"/>
              <a:buChar char="•"/>
              <a:defRPr/>
            </a:pPr>
            <a:r>
              <a:rPr lang="en-US" sz="1050" dirty="0" smtClean="0">
                <a:solidFill>
                  <a:srgbClr val="000000"/>
                </a:solidFill>
                <a:ea typeface="Times New Roman"/>
              </a:rPr>
              <a:t>5 minutes</a:t>
            </a:r>
          </a:p>
          <a:p>
            <a:pPr eaLnBrk="1" fontAlgn="auto" hangingPunct="1">
              <a:spcBef>
                <a:spcPts val="400"/>
              </a:spcBef>
              <a:spcAft>
                <a:spcPts val="0"/>
              </a:spcAft>
              <a:defRPr/>
            </a:pPr>
            <a:r>
              <a:rPr lang="en-US" sz="1050" b="1" i="1" dirty="0" smtClean="0">
                <a:solidFill>
                  <a:srgbClr val="000000"/>
                </a:solidFill>
                <a:ea typeface="Times New Roman"/>
              </a:rPr>
              <a:t>Step-By-Step Instructions</a:t>
            </a:r>
          </a:p>
          <a:p>
            <a:pPr marL="171450" indent="-171450">
              <a:spcBef>
                <a:spcPts val="400"/>
              </a:spcBef>
              <a:spcAft>
                <a:spcPts val="0"/>
              </a:spcAft>
              <a:buFont typeface="Arial"/>
              <a:buChar char="•"/>
              <a:defRPr/>
            </a:pPr>
            <a:r>
              <a:rPr lang="en-US" sz="1050" dirty="0" smtClean="0">
                <a:solidFill>
                  <a:srgbClr val="000000"/>
                </a:solidFill>
                <a:ea typeface="Times New Roman"/>
              </a:rPr>
              <a:t>Remind participants that they were asked use this handout (</a:t>
            </a:r>
            <a:r>
              <a:rPr lang="en-US" sz="1050" b="1" dirty="0" smtClean="0">
                <a:solidFill>
                  <a:srgbClr val="000000"/>
                </a:solidFill>
              </a:rPr>
              <a:t>P-04 Looking for Evidence of the Standards for Mathematical Practice: SMPs 7 &amp; 8</a:t>
            </a:r>
            <a:r>
              <a:rPr lang="en-US" sz="1050" dirty="0" smtClean="0">
                <a:solidFill>
                  <a:srgbClr val="000000"/>
                </a:solidFill>
              </a:rPr>
              <a:t>)</a:t>
            </a:r>
            <a:r>
              <a:rPr lang="en-US" sz="1050" dirty="0" smtClean="0">
                <a:solidFill>
                  <a:srgbClr val="000000"/>
                </a:solidFill>
                <a:ea typeface="Times New Roman"/>
              </a:rPr>
              <a:t> to document evidence of their own engagement in SMPs 7 &amp; 8 throughout the tasks.</a:t>
            </a:r>
            <a:r>
              <a:rPr lang="en-US" sz="1050" baseline="0" dirty="0" smtClean="0">
                <a:solidFill>
                  <a:srgbClr val="000000"/>
                </a:solidFill>
                <a:ea typeface="Times New Roman"/>
              </a:rPr>
              <a:t>  </a:t>
            </a:r>
            <a:r>
              <a:rPr lang="en-US" sz="1050" dirty="0" smtClean="0">
                <a:solidFill>
                  <a:srgbClr val="000000"/>
                </a:solidFill>
                <a:ea typeface="Times New Roman"/>
              </a:rPr>
              <a:t>Give participants a couple minutes to revisit this page and discuss in their groups the evidence they noticed of their own engagement in these SMPs during the task we just completed.</a:t>
            </a:r>
          </a:p>
          <a:p>
            <a:pPr marL="171450" lvl="0" indent="-171450">
              <a:spcBef>
                <a:spcPts val="400"/>
              </a:spcBef>
              <a:spcAft>
                <a:spcPts val="0"/>
              </a:spcAft>
              <a:buFont typeface="Arial"/>
              <a:buChar char="•"/>
              <a:defRPr/>
            </a:pPr>
            <a:r>
              <a:rPr lang="en-US" sz="1050" dirty="0" smtClean="0">
                <a:solidFill>
                  <a:srgbClr val="000000"/>
                </a:solidFill>
                <a:ea typeface="Times New Roman"/>
              </a:rPr>
              <a:t>Have a few participants share out their observations.</a:t>
            </a:r>
          </a:p>
          <a:p>
            <a:pPr lvl="0">
              <a:spcBef>
                <a:spcPts val="400"/>
              </a:spcBef>
              <a:spcAft>
                <a:spcPts val="0"/>
              </a:spcAft>
            </a:pPr>
            <a:r>
              <a:rPr lang="en-US" sz="1050" b="1" i="1" dirty="0" smtClean="0">
                <a:solidFill>
                  <a:srgbClr val="000000"/>
                </a:solidFill>
                <a:ea typeface="Times New Roman"/>
              </a:rPr>
              <a:t>Words of Wisdom</a:t>
            </a:r>
          </a:p>
          <a:p>
            <a:pPr marL="171450" indent="-171450">
              <a:buFont typeface="Arial"/>
              <a:buChar char="•"/>
            </a:pPr>
            <a:r>
              <a:rPr lang="en-US" sz="1050" dirty="0" smtClean="0"/>
              <a:t>Possible evidence of SMPs 7 and 8 that may surface from the activity:</a:t>
            </a:r>
          </a:p>
          <a:p>
            <a:pPr marL="171450"/>
            <a:r>
              <a:rPr lang="en-US" sz="1050" i="1" dirty="0" smtClean="0"/>
              <a:t>SMP 7: We explored the structure of quadrilaterals and used specific attributes to define shapes and their categories.</a:t>
            </a:r>
          </a:p>
          <a:p>
            <a:pPr marL="171450"/>
            <a:r>
              <a:rPr lang="en-US" sz="1050" i="1" dirty="0" smtClean="0"/>
              <a:t>SMP 8: We used the defining attributes of the shapes to look for relationships between shapes and to categorize shapes into categories and subcategories.</a:t>
            </a:r>
            <a:endParaRPr lang="en-US" sz="1050" b="1" i="1" dirty="0" smtClean="0">
              <a:solidFill>
                <a:srgbClr val="000000"/>
              </a:solidFill>
              <a:ea typeface="Times New Roman"/>
            </a:endParaRPr>
          </a:p>
          <a:p>
            <a:pPr marR="0" lvl="0" algn="l" defTabSz="914400" rtl="0" eaLnBrk="0" fontAlgn="base" latinLnBrk="0" hangingPunct="0">
              <a:spcBef>
                <a:spcPts val="0"/>
              </a:spcBef>
              <a:spcAft>
                <a:spcPts val="0"/>
              </a:spcAft>
              <a:buClrTx/>
              <a:buSzTx/>
              <a:tabLst/>
              <a:defRPr/>
            </a:pPr>
            <a:endParaRPr lang="en-US" sz="1050" dirty="0" smtClean="0">
              <a:solidFill>
                <a:srgbClr val="000000"/>
              </a:solidFill>
            </a:endParaRPr>
          </a:p>
        </p:txBody>
      </p:sp>
    </p:spTree>
    <p:extLst>
      <p:ext uri="{BB962C8B-B14F-4D97-AF65-F5344CB8AC3E}">
        <p14:creationId xmlns:p14="http://schemas.microsoft.com/office/powerpoint/2010/main" val="29998490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8800" y="342900"/>
            <a:ext cx="3200400" cy="2401888"/>
          </a:xfrm>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b="1" i="0" dirty="0" smtClean="0">
                <a:solidFill>
                  <a:srgbClr val="000000"/>
                </a:solidFill>
                <a:ea typeface="Times New Roman"/>
              </a:rPr>
              <a:t>Slide 22:</a:t>
            </a:r>
            <a:r>
              <a:rPr lang="en-US" sz="1050" b="1" i="0" baseline="0" dirty="0" smtClean="0">
                <a:solidFill>
                  <a:srgbClr val="000000"/>
                </a:solidFill>
                <a:ea typeface="Times New Roman"/>
              </a:rPr>
              <a:t> Teaching and Learning Framework</a:t>
            </a:r>
            <a:endParaRPr lang="en-US" sz="1050" b="1" i="0" dirty="0" smtClean="0">
              <a:solidFill>
                <a:srgbClr val="000000"/>
              </a:solidFill>
              <a:ea typeface="Times New Roman"/>
            </a:endParaRPr>
          </a:p>
          <a:p>
            <a:pPr eaLnBrk="1" fontAlgn="auto" hangingPunct="1">
              <a:spcBef>
                <a:spcPts val="0"/>
              </a:spcBef>
              <a:spcAft>
                <a:spcPts val="0"/>
              </a:spcAft>
              <a:defRPr/>
            </a:pPr>
            <a:r>
              <a:rPr lang="en-US" sz="1050" b="1" i="1" dirty="0" smtClean="0">
                <a:solidFill>
                  <a:srgbClr val="000000"/>
                </a:solidFill>
                <a:ea typeface="Times New Roman"/>
              </a:rPr>
              <a:t>Time Allotted</a:t>
            </a:r>
          </a:p>
          <a:p>
            <a:pPr marL="171450" indent="-171450" eaLnBrk="1" fontAlgn="auto" hangingPunct="1">
              <a:spcBef>
                <a:spcPts val="0"/>
              </a:spcBef>
              <a:spcAft>
                <a:spcPts val="0"/>
              </a:spcAft>
              <a:buFont typeface="Arial"/>
              <a:buChar char="•"/>
              <a:defRPr/>
            </a:pPr>
            <a:r>
              <a:rPr lang="en-US" sz="1050" dirty="0" smtClean="0">
                <a:solidFill>
                  <a:srgbClr val="000000"/>
                </a:solidFill>
                <a:ea typeface="Times New Roman"/>
              </a:rPr>
              <a:t>1 minute</a:t>
            </a:r>
          </a:p>
          <a:p>
            <a:pPr marL="0" marR="0" indent="0" algn="l" defTabSz="914400" rtl="0" eaLnBrk="1" fontAlgn="auto" latinLnBrk="0" hangingPunct="1">
              <a:lnSpc>
                <a:spcPct val="100000"/>
              </a:lnSpc>
              <a:spcBef>
                <a:spcPts val="0"/>
              </a:spcBef>
              <a:spcAft>
                <a:spcPts val="0"/>
              </a:spcAft>
              <a:buClrTx/>
              <a:buSzTx/>
              <a:buFontTx/>
              <a:buNone/>
              <a:tabLst/>
              <a:defRPr/>
            </a:pPr>
            <a:r>
              <a:rPr lang="en-US" sz="1050" b="1" i="1" dirty="0" smtClean="0">
                <a:solidFill>
                  <a:srgbClr val="000000"/>
                </a:solidFill>
                <a:ea typeface="Times New Roman"/>
              </a:rPr>
              <a:t>Step-By-Step Instructions</a:t>
            </a:r>
          </a:p>
          <a:p>
            <a:pPr eaLnBrk="1" fontAlgn="auto" hangingPunct="1">
              <a:spcBef>
                <a:spcPts val="0"/>
              </a:spcBef>
              <a:spcAft>
                <a:spcPts val="0"/>
              </a:spcAft>
              <a:defRPr/>
            </a:pPr>
            <a:r>
              <a:rPr lang="en-US" sz="1050" dirty="0" smtClean="0">
                <a:solidFill>
                  <a:srgbClr val="000000"/>
                </a:solidFill>
              </a:rPr>
              <a:t>Make connections</a:t>
            </a:r>
            <a:r>
              <a:rPr lang="en-US" sz="1050" baseline="0" dirty="0" smtClean="0">
                <a:solidFill>
                  <a:srgbClr val="000000"/>
                </a:solidFill>
              </a:rPr>
              <a:t> to the Teaching and Learning Framework, specifically Standards 1a1:  Knowledge of Content and the Structure of the Discipline and Standard 3a4:  Use of Academic Language. </a:t>
            </a:r>
          </a:p>
          <a:p>
            <a:pPr eaLnBrk="1" fontAlgn="auto" hangingPunct="1">
              <a:spcBef>
                <a:spcPts val="0"/>
              </a:spcBef>
              <a:spcAft>
                <a:spcPts val="0"/>
              </a:spcAft>
              <a:defRPr/>
            </a:pPr>
            <a:r>
              <a:rPr lang="en-US" sz="1050" baseline="0" dirty="0" smtClean="0">
                <a:solidFill>
                  <a:srgbClr val="000000"/>
                </a:solidFill>
              </a:rPr>
              <a:t> Ask participants where they saw connections to the Teaching and Learning Framework.</a:t>
            </a:r>
            <a:endParaRPr lang="en-US" sz="1050" dirty="0">
              <a:solidFill>
                <a:srgbClr val="000000"/>
              </a:solidFill>
              <a:ea typeface="Times New Roman"/>
            </a:endParaRPr>
          </a:p>
        </p:txBody>
      </p:sp>
    </p:spTree>
    <p:extLst>
      <p:ext uri="{BB962C8B-B14F-4D97-AF65-F5344CB8AC3E}">
        <p14:creationId xmlns:p14="http://schemas.microsoft.com/office/powerpoint/2010/main" val="29998490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8800" y="342900"/>
            <a:ext cx="3200400" cy="2401888"/>
          </a:xfrm>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b="1" i="0" dirty="0" smtClean="0">
                <a:solidFill>
                  <a:srgbClr val="000000"/>
                </a:solidFill>
                <a:ea typeface="Times New Roman"/>
              </a:rPr>
              <a:t>Slide 23: Reflection</a:t>
            </a:r>
          </a:p>
          <a:p>
            <a:pPr eaLnBrk="1" fontAlgn="auto" hangingPunct="1">
              <a:spcBef>
                <a:spcPts val="0"/>
              </a:spcBef>
              <a:spcAft>
                <a:spcPts val="0"/>
              </a:spcAft>
              <a:defRPr/>
            </a:pPr>
            <a:r>
              <a:rPr lang="en-US" sz="1050" b="1" i="1" dirty="0" smtClean="0">
                <a:solidFill>
                  <a:srgbClr val="000000"/>
                </a:solidFill>
                <a:ea typeface="Times New Roman"/>
              </a:rPr>
              <a:t>Time Allotted</a:t>
            </a:r>
          </a:p>
          <a:p>
            <a:pPr marL="171450" indent="-171450" eaLnBrk="1" fontAlgn="auto" hangingPunct="1">
              <a:spcBef>
                <a:spcPts val="0"/>
              </a:spcBef>
              <a:spcAft>
                <a:spcPts val="0"/>
              </a:spcAft>
              <a:buFont typeface="Arial"/>
              <a:buChar char="•"/>
              <a:defRPr/>
            </a:pPr>
            <a:r>
              <a:rPr lang="en-US" sz="1050" dirty="0" smtClean="0">
                <a:solidFill>
                  <a:srgbClr val="000000"/>
                </a:solidFill>
                <a:ea typeface="Times New Roman"/>
              </a:rPr>
              <a:t>5 minutes</a:t>
            </a:r>
          </a:p>
          <a:p>
            <a:pPr marL="0" marR="0" indent="0" algn="l" defTabSz="914400" rtl="0" eaLnBrk="1" fontAlgn="auto" latinLnBrk="0" hangingPunct="1">
              <a:lnSpc>
                <a:spcPct val="100000"/>
              </a:lnSpc>
              <a:spcBef>
                <a:spcPts val="0"/>
              </a:spcBef>
              <a:spcAft>
                <a:spcPts val="0"/>
              </a:spcAft>
              <a:buClrTx/>
              <a:buSzTx/>
              <a:buFontTx/>
              <a:buNone/>
              <a:tabLst/>
              <a:defRPr/>
            </a:pPr>
            <a:r>
              <a:rPr lang="en-US" sz="1050" b="1" i="1" dirty="0" smtClean="0">
                <a:solidFill>
                  <a:srgbClr val="000000"/>
                </a:solidFill>
                <a:ea typeface="Times New Roman"/>
              </a:rPr>
              <a:t>Step-By-Step Instructions</a:t>
            </a:r>
          </a:p>
          <a:p>
            <a:pPr eaLnBrk="1" fontAlgn="auto" hangingPunct="1">
              <a:spcBef>
                <a:spcPts val="0"/>
              </a:spcBef>
              <a:spcAft>
                <a:spcPts val="0"/>
              </a:spcAft>
              <a:defRPr/>
            </a:pPr>
            <a:r>
              <a:rPr lang="en-US" sz="1050" dirty="0" smtClean="0">
                <a:solidFill>
                  <a:srgbClr val="000000"/>
                </a:solidFill>
              </a:rPr>
              <a:t>Give </a:t>
            </a:r>
            <a:r>
              <a:rPr lang="en-US" sz="1050" dirty="0">
                <a:solidFill>
                  <a:srgbClr val="000000"/>
                </a:solidFill>
              </a:rPr>
              <a:t>participants about </a:t>
            </a:r>
            <a:r>
              <a:rPr lang="en-US" sz="1050" dirty="0" smtClean="0">
                <a:solidFill>
                  <a:srgbClr val="000000"/>
                </a:solidFill>
              </a:rPr>
              <a:t>1 minutes </a:t>
            </a:r>
            <a:r>
              <a:rPr lang="en-US" sz="1050" dirty="0">
                <a:solidFill>
                  <a:srgbClr val="000000"/>
                </a:solidFill>
              </a:rPr>
              <a:t>to reflect individually and silently about the questions on the </a:t>
            </a:r>
            <a:r>
              <a:rPr lang="en-US" sz="1050" dirty="0" smtClean="0">
                <a:solidFill>
                  <a:srgbClr val="000000"/>
                </a:solidFill>
              </a:rPr>
              <a:t>slide, th</a:t>
            </a:r>
            <a:r>
              <a:rPr lang="en-US" sz="1050" dirty="0">
                <a:solidFill>
                  <a:srgbClr val="000000"/>
                </a:solidFill>
              </a:rPr>
              <a:t>e</a:t>
            </a:r>
            <a:r>
              <a:rPr lang="en-US" sz="1050" dirty="0" smtClean="0">
                <a:solidFill>
                  <a:srgbClr val="000000"/>
                </a:solidFill>
              </a:rPr>
              <a:t>n have them discuss the questions with those at their tables</a:t>
            </a:r>
            <a:r>
              <a:rPr lang="en-US" sz="1050" dirty="0">
                <a:solidFill>
                  <a:srgbClr val="000000"/>
                </a:solidFill>
              </a:rPr>
              <a:t>.</a:t>
            </a:r>
          </a:p>
          <a:p>
            <a:pPr marL="171450" indent="-171450">
              <a:spcBef>
                <a:spcPts val="0"/>
              </a:spcBef>
              <a:spcAft>
                <a:spcPts val="0"/>
              </a:spcAft>
              <a:buFont typeface="Arial"/>
              <a:buChar char="•"/>
            </a:pPr>
            <a:r>
              <a:rPr lang="en-US" sz="1050" dirty="0">
                <a:solidFill>
                  <a:srgbClr val="000000"/>
                </a:solidFill>
              </a:rPr>
              <a:t>After about </a:t>
            </a:r>
            <a:r>
              <a:rPr lang="en-US" sz="1050" dirty="0" smtClean="0">
                <a:solidFill>
                  <a:srgbClr val="000000"/>
                </a:solidFill>
              </a:rPr>
              <a:t>2 </a:t>
            </a:r>
            <a:r>
              <a:rPr lang="en-US" sz="1050" dirty="0">
                <a:solidFill>
                  <a:srgbClr val="000000"/>
                </a:solidFill>
              </a:rPr>
              <a:t>minutes, </a:t>
            </a:r>
            <a:r>
              <a:rPr lang="en-US" sz="1050" dirty="0" smtClean="0">
                <a:solidFill>
                  <a:srgbClr val="000000"/>
                </a:solidFill>
              </a:rPr>
              <a:t>ask</a:t>
            </a:r>
            <a:r>
              <a:rPr lang="en-US" sz="1050" dirty="0">
                <a:solidFill>
                  <a:srgbClr val="000000"/>
                </a:solidFill>
              </a:rPr>
              <a:t> </a:t>
            </a:r>
            <a:r>
              <a:rPr lang="en-US" sz="1050" dirty="0" smtClean="0">
                <a:solidFill>
                  <a:srgbClr val="000000"/>
                </a:solidFill>
              </a:rPr>
              <a:t>groups to </a:t>
            </a:r>
            <a:r>
              <a:rPr lang="en-US" sz="1050" dirty="0">
                <a:solidFill>
                  <a:srgbClr val="000000"/>
                </a:solidFill>
              </a:rPr>
              <a:t>share out a few of their conversation </a:t>
            </a:r>
            <a:r>
              <a:rPr lang="en-US" sz="1050" dirty="0" smtClean="0">
                <a:solidFill>
                  <a:srgbClr val="000000"/>
                </a:solidFill>
              </a:rPr>
              <a:t>points.</a:t>
            </a:r>
          </a:p>
          <a:p>
            <a:pPr marL="171450" indent="-171450">
              <a:spcBef>
                <a:spcPts val="0"/>
              </a:spcBef>
              <a:spcAft>
                <a:spcPts val="0"/>
              </a:spcAft>
              <a:buFont typeface="Arial"/>
              <a:buChar char="•"/>
            </a:pPr>
            <a:r>
              <a:rPr lang="en-US" sz="1050" dirty="0" smtClean="0">
                <a:solidFill>
                  <a:srgbClr val="000000"/>
                </a:solidFill>
              </a:rPr>
              <a:t>Some </a:t>
            </a:r>
            <a:r>
              <a:rPr lang="en-US" sz="1050" dirty="0">
                <a:solidFill>
                  <a:srgbClr val="000000"/>
                </a:solidFill>
              </a:rPr>
              <a:t>of the important ideas that </a:t>
            </a:r>
            <a:r>
              <a:rPr lang="en-US" sz="1050" dirty="0" smtClean="0">
                <a:solidFill>
                  <a:srgbClr val="000000"/>
                </a:solidFill>
              </a:rPr>
              <a:t>could </a:t>
            </a:r>
            <a:r>
              <a:rPr lang="en-US" sz="1050" dirty="0">
                <a:solidFill>
                  <a:srgbClr val="000000"/>
                </a:solidFill>
              </a:rPr>
              <a:t>be surfaced </a:t>
            </a:r>
            <a:r>
              <a:rPr lang="en-US" sz="1050" dirty="0" smtClean="0">
                <a:solidFill>
                  <a:srgbClr val="000000"/>
                </a:solidFill>
              </a:rPr>
              <a:t>include:</a:t>
            </a:r>
            <a:endParaRPr lang="en-US" sz="1050" dirty="0">
              <a:solidFill>
                <a:srgbClr val="000000"/>
              </a:solidFill>
            </a:endParaRPr>
          </a:p>
          <a:p>
            <a:pPr marL="398463" lvl="1" indent="-169863">
              <a:spcBef>
                <a:spcPts val="0"/>
              </a:spcBef>
              <a:spcAft>
                <a:spcPts val="0"/>
              </a:spcAft>
              <a:buFont typeface="Lucida Grande"/>
              <a:buChar char="-"/>
            </a:pPr>
            <a:r>
              <a:rPr lang="en-US" sz="1050" dirty="0" smtClean="0">
                <a:solidFill>
                  <a:srgbClr val="000000"/>
                </a:solidFill>
              </a:rPr>
              <a:t>#1 </a:t>
            </a:r>
            <a:r>
              <a:rPr lang="en-US" sz="1050" dirty="0">
                <a:solidFill>
                  <a:srgbClr val="000000"/>
                </a:solidFill>
              </a:rPr>
              <a:t>—</a:t>
            </a:r>
            <a:r>
              <a:rPr lang="en-US" sz="1050" dirty="0" smtClean="0">
                <a:solidFill>
                  <a:srgbClr val="000000"/>
                </a:solidFill>
              </a:rPr>
              <a:t> </a:t>
            </a:r>
            <a:r>
              <a:rPr lang="en-US" sz="1050" dirty="0">
                <a:solidFill>
                  <a:srgbClr val="000000"/>
                </a:solidFill>
              </a:rPr>
              <a:t>It is important that </a:t>
            </a:r>
            <a:r>
              <a:rPr lang="en-US" sz="1050" dirty="0" smtClean="0">
                <a:solidFill>
                  <a:srgbClr val="000000"/>
                </a:solidFill>
              </a:rPr>
              <a:t>we, as teachers, spend </a:t>
            </a:r>
            <a:r>
              <a:rPr lang="en-US" sz="1050" dirty="0">
                <a:solidFill>
                  <a:srgbClr val="000000"/>
                </a:solidFill>
              </a:rPr>
              <a:t>collaborative time studying the standards to ensure horizontal and vertical alignment. In addition, studying the standards can be used as a structure that supports </a:t>
            </a:r>
            <a:r>
              <a:rPr lang="en-US" sz="1050" dirty="0" smtClean="0">
                <a:solidFill>
                  <a:srgbClr val="000000"/>
                </a:solidFill>
              </a:rPr>
              <a:t>differentiation and allows us to fill gaps in student learning.</a:t>
            </a:r>
            <a:endParaRPr lang="en-US" sz="1050" dirty="0">
              <a:solidFill>
                <a:srgbClr val="000000"/>
              </a:solidFill>
            </a:endParaRPr>
          </a:p>
          <a:p>
            <a:pPr marL="398463" lvl="1" indent="-169863">
              <a:spcBef>
                <a:spcPts val="0"/>
              </a:spcBef>
              <a:spcAft>
                <a:spcPts val="0"/>
              </a:spcAft>
              <a:buFont typeface="Lucida Grande"/>
              <a:buChar char="-"/>
            </a:pPr>
            <a:r>
              <a:rPr lang="en-US" sz="1050" dirty="0" smtClean="0">
                <a:solidFill>
                  <a:srgbClr val="000000"/>
                </a:solidFill>
              </a:rPr>
              <a:t>#2 — Investigating </a:t>
            </a:r>
            <a:r>
              <a:rPr lang="en-US" sz="1050" dirty="0">
                <a:solidFill>
                  <a:srgbClr val="000000"/>
                </a:solidFill>
              </a:rPr>
              <a:t>how a big idea </a:t>
            </a:r>
            <a:r>
              <a:rPr lang="en-US" sz="1050" dirty="0" smtClean="0">
                <a:solidFill>
                  <a:srgbClr val="000000"/>
                </a:solidFill>
              </a:rPr>
              <a:t>changes and grows </a:t>
            </a:r>
            <a:r>
              <a:rPr lang="en-US" sz="1050" dirty="0">
                <a:solidFill>
                  <a:srgbClr val="000000"/>
                </a:solidFill>
              </a:rPr>
              <a:t>across multiple grade levels speaks to the coherence of the standards. This investigation helps educators determine the grade level(s) at which the big idea is a critical area of focus. In addition, studying the standards helps educators determine the grade levels at which rigor—conceptual understanding, procedural skills, and fluency—is developed.</a:t>
            </a:r>
          </a:p>
          <a:p>
            <a:pPr marL="171450" indent="-171450">
              <a:spcBef>
                <a:spcPts val="0"/>
              </a:spcBef>
              <a:spcAft>
                <a:spcPts val="0"/>
              </a:spcAft>
              <a:buFont typeface="Arial"/>
              <a:buChar char="•"/>
            </a:pPr>
            <a:r>
              <a:rPr lang="en-US" sz="1050" dirty="0" smtClean="0">
                <a:solidFill>
                  <a:srgbClr val="000000"/>
                </a:solidFill>
              </a:rPr>
              <a:t>Remove </a:t>
            </a:r>
            <a:r>
              <a:rPr lang="en-US" sz="1050" dirty="0">
                <a:solidFill>
                  <a:srgbClr val="000000"/>
                </a:solidFill>
              </a:rPr>
              <a:t>one of the strips from </a:t>
            </a:r>
            <a:r>
              <a:rPr lang="en-US" sz="1050" dirty="0" smtClean="0">
                <a:solidFill>
                  <a:srgbClr val="000000"/>
                </a:solidFill>
              </a:rPr>
              <a:t>the Geometry trajectory chart and ask, “What happens if a teacher decides not to teach one or more standards?” Popcorn </a:t>
            </a:r>
            <a:r>
              <a:rPr lang="en-US" sz="1050" dirty="0">
                <a:solidFill>
                  <a:srgbClr val="000000"/>
                </a:solidFill>
              </a:rPr>
              <a:t>some responses</a:t>
            </a:r>
            <a:r>
              <a:rPr lang="en-US" sz="1050" dirty="0" smtClean="0">
                <a:solidFill>
                  <a:srgbClr val="000000"/>
                </a:solidFill>
              </a:rPr>
              <a:t>.</a:t>
            </a:r>
          </a:p>
          <a:p>
            <a:pPr marL="171450" indent="-171450">
              <a:spcBef>
                <a:spcPts val="0"/>
              </a:spcBef>
              <a:spcAft>
                <a:spcPts val="0"/>
              </a:spcAft>
              <a:buFont typeface="Arial"/>
              <a:buChar char="•"/>
            </a:pPr>
            <a:r>
              <a:rPr lang="en-US" sz="1050" dirty="0" smtClean="0">
                <a:solidFill>
                  <a:srgbClr val="000000"/>
                </a:solidFill>
              </a:rPr>
              <a:t>Summarize by reminding participants that studying the standards is a continuous journey, and alignment is an ideal state. </a:t>
            </a:r>
          </a:p>
          <a:p>
            <a:pPr marL="171450" indent="-171450">
              <a:spcBef>
                <a:spcPts val="0"/>
              </a:spcBef>
              <a:spcAft>
                <a:spcPts val="0"/>
              </a:spcAft>
              <a:buFont typeface="Arial"/>
              <a:buChar char="•"/>
            </a:pPr>
            <a:r>
              <a:rPr lang="en-US" sz="1050" dirty="0" smtClean="0">
                <a:solidFill>
                  <a:srgbClr val="000000"/>
                </a:solidFill>
              </a:rPr>
              <a:t>Reiterate the need for common understanding of the CA Math</a:t>
            </a:r>
            <a:r>
              <a:rPr lang="en-US" sz="1050" baseline="0" dirty="0" smtClean="0">
                <a:solidFill>
                  <a:srgbClr val="000000"/>
                </a:solidFill>
              </a:rPr>
              <a:t> Content Standards</a:t>
            </a:r>
            <a:r>
              <a:rPr lang="en-US" sz="1050" dirty="0" smtClean="0">
                <a:solidFill>
                  <a:srgbClr val="000000"/>
                </a:solidFill>
              </a:rPr>
              <a:t>, and that school-wide studying of the standards is one of a number of steps towards district-wide implementation of the CA</a:t>
            </a:r>
            <a:r>
              <a:rPr lang="en-US" sz="1050" baseline="0" dirty="0" smtClean="0">
                <a:solidFill>
                  <a:srgbClr val="000000"/>
                </a:solidFill>
              </a:rPr>
              <a:t> Math Content Standards</a:t>
            </a:r>
            <a:r>
              <a:rPr lang="en-US" sz="1050" dirty="0" smtClean="0">
                <a:solidFill>
                  <a:srgbClr val="000000"/>
                </a:solidFill>
              </a:rPr>
              <a:t>. </a:t>
            </a:r>
          </a:p>
          <a:p>
            <a:pPr marL="171450" indent="-171450">
              <a:spcBef>
                <a:spcPts val="0"/>
              </a:spcBef>
              <a:spcAft>
                <a:spcPts val="0"/>
              </a:spcAft>
              <a:buFont typeface="Arial"/>
              <a:buChar char="•"/>
            </a:pPr>
            <a:r>
              <a:rPr lang="en-US" sz="1050" dirty="0" smtClean="0">
                <a:solidFill>
                  <a:srgbClr val="000000"/>
                </a:solidFill>
              </a:rPr>
              <a:t>Thank</a:t>
            </a:r>
            <a:r>
              <a:rPr lang="en-US" sz="1050" baseline="0" dirty="0" smtClean="0">
                <a:solidFill>
                  <a:srgbClr val="000000"/>
                </a:solidFill>
              </a:rPr>
              <a:t> the participants for their participation.</a:t>
            </a:r>
            <a:endParaRPr lang="en-US" sz="1050" dirty="0" smtClean="0">
              <a:solidFill>
                <a:srgbClr val="000000"/>
              </a:solidFill>
            </a:endParaRPr>
          </a:p>
          <a:p>
            <a:pPr marL="171450" indent="-171450">
              <a:spcBef>
                <a:spcPts val="0"/>
              </a:spcBef>
              <a:spcAft>
                <a:spcPts val="0"/>
              </a:spcAft>
              <a:buFont typeface="Arial"/>
              <a:buChar char="•"/>
            </a:pPr>
            <a:endParaRPr lang="en-US" sz="1050" dirty="0">
              <a:solidFill>
                <a:srgbClr val="000000"/>
              </a:solidFill>
              <a:ea typeface="Times New Roman"/>
            </a:endParaRPr>
          </a:p>
        </p:txBody>
      </p:sp>
    </p:spTree>
    <p:extLst>
      <p:ext uri="{BB962C8B-B14F-4D97-AF65-F5344CB8AC3E}">
        <p14:creationId xmlns:p14="http://schemas.microsoft.com/office/powerpoint/2010/main" val="2999849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none" dirty="0" smtClean="0"/>
              <a:t>Slide 3: Math Learning Experience</a:t>
            </a:r>
          </a:p>
          <a:p>
            <a:pPr eaLnBrk="1" fontAlgn="auto" hangingPunct="1">
              <a:spcBef>
                <a:spcPts val="0"/>
              </a:spcBef>
              <a:spcAft>
                <a:spcPts val="0"/>
              </a:spcAft>
              <a:defRPr/>
            </a:pPr>
            <a:r>
              <a:rPr lang="en-US" sz="800" b="1" i="1" dirty="0" smtClean="0">
                <a:solidFill>
                  <a:srgbClr val="000000"/>
                </a:solidFill>
                <a:ea typeface="Times New Roman"/>
              </a:rPr>
              <a:t>Time Allotted</a:t>
            </a:r>
          </a:p>
          <a:p>
            <a:pPr marL="171450" indent="-171450" eaLnBrk="1" fontAlgn="auto" hangingPunct="1">
              <a:spcBef>
                <a:spcPts val="0"/>
              </a:spcBef>
              <a:spcAft>
                <a:spcPts val="0"/>
              </a:spcAft>
              <a:buFont typeface="Arial"/>
              <a:buChar char="•"/>
              <a:defRPr/>
            </a:pPr>
            <a:r>
              <a:rPr lang="en-US" sz="800" dirty="0" smtClean="0">
                <a:solidFill>
                  <a:srgbClr val="000000"/>
                </a:solidFill>
                <a:ea typeface="Times New Roman"/>
              </a:rPr>
              <a:t>5 minutes</a:t>
            </a:r>
            <a:endParaRPr lang="en-US" sz="800" b="1" i="1" dirty="0" smtClean="0">
              <a:solidFill>
                <a:srgbClr val="000000"/>
              </a:solidFill>
              <a:ea typeface="Times New Roman"/>
            </a:endParaRPr>
          </a:p>
          <a:p>
            <a:pPr marL="0" indent="0">
              <a:spcBef>
                <a:spcPts val="200"/>
              </a:spcBef>
              <a:spcAft>
                <a:spcPts val="0"/>
              </a:spcAft>
              <a:buFont typeface="Arial"/>
              <a:buNone/>
            </a:pPr>
            <a:r>
              <a:rPr lang="en-US" sz="1200" b="1" i="1" dirty="0" smtClean="0">
                <a:solidFill>
                  <a:srgbClr val="000000"/>
                </a:solidFill>
                <a:ea typeface="Times New Roman"/>
              </a:rPr>
              <a:t>Critical Point </a:t>
            </a:r>
          </a:p>
          <a:p>
            <a:pPr marL="171450" indent="-171450" eaLnBrk="1" fontAlgn="auto" hangingPunct="1">
              <a:spcBef>
                <a:spcPts val="200"/>
              </a:spcBef>
              <a:spcAft>
                <a:spcPts val="0"/>
              </a:spcAft>
              <a:buFont typeface="Arial"/>
              <a:buChar char="•"/>
              <a:tabLst>
                <a:tab pos="228600" algn="l"/>
                <a:tab pos="487680" algn="l"/>
              </a:tabLst>
              <a:defRPr/>
            </a:pPr>
            <a:r>
              <a:rPr lang="en-US" sz="1200" dirty="0" smtClean="0">
                <a:solidFill>
                  <a:srgbClr val="000000"/>
                </a:solidFill>
                <a:ea typeface="Times New Roman"/>
              </a:rPr>
              <a:t>Identifying and understanding the relationship</a:t>
            </a:r>
            <a:r>
              <a:rPr lang="en-US" sz="1200" baseline="0" dirty="0" smtClean="0">
                <a:solidFill>
                  <a:srgbClr val="000000"/>
                </a:solidFill>
                <a:ea typeface="Times New Roman"/>
              </a:rPr>
              <a:t> </a:t>
            </a:r>
            <a:r>
              <a:rPr lang="en-US" sz="1200" dirty="0" smtClean="0">
                <a:solidFill>
                  <a:srgbClr val="000000"/>
                </a:solidFill>
                <a:ea typeface="Times New Roman"/>
              </a:rPr>
              <a:t>between shapes and their properties is a critical</a:t>
            </a:r>
            <a:r>
              <a:rPr lang="en-US" sz="1200" baseline="0" dirty="0" smtClean="0">
                <a:solidFill>
                  <a:srgbClr val="000000"/>
                </a:solidFill>
                <a:ea typeface="Times New Roman"/>
              </a:rPr>
              <a:t> </a:t>
            </a:r>
            <a:r>
              <a:rPr lang="en-US" sz="1200" dirty="0" smtClean="0">
                <a:solidFill>
                  <a:srgbClr val="000000"/>
                </a:solidFill>
                <a:ea typeface="Times New Roman"/>
              </a:rPr>
              <a:t>skill for elementary students to prepare them for</a:t>
            </a:r>
            <a:r>
              <a:rPr lang="en-US" sz="1200" baseline="0" dirty="0" smtClean="0">
                <a:solidFill>
                  <a:srgbClr val="000000"/>
                </a:solidFill>
                <a:ea typeface="Times New Roman"/>
              </a:rPr>
              <a:t> </a:t>
            </a:r>
            <a:r>
              <a:rPr lang="en-US" sz="1200" dirty="0" smtClean="0">
                <a:solidFill>
                  <a:srgbClr val="000000"/>
                </a:solidFill>
                <a:ea typeface="Times New Roman"/>
              </a:rPr>
              <a:t>middle and high school geometry.</a:t>
            </a:r>
          </a:p>
          <a:p>
            <a:pPr eaLnBrk="1" fontAlgn="auto" hangingPunct="1">
              <a:spcBef>
                <a:spcPts val="200"/>
              </a:spcBef>
              <a:spcAft>
                <a:spcPts val="0"/>
              </a:spcAft>
              <a:defRPr/>
            </a:pPr>
            <a:r>
              <a:rPr lang="en-US" sz="1200" b="1" i="1" dirty="0" smtClean="0">
                <a:solidFill>
                  <a:srgbClr val="000000"/>
                </a:solidFill>
                <a:ea typeface="Times New Roman"/>
              </a:rPr>
              <a:t>Step-By-Step Instructions</a:t>
            </a:r>
          </a:p>
          <a:p>
            <a:pPr marL="171450" indent="-171450">
              <a:spcBef>
                <a:spcPts val="200"/>
              </a:spcBef>
              <a:spcAft>
                <a:spcPts val="0"/>
              </a:spcAft>
              <a:buFont typeface="Arial"/>
              <a:buChar char="•"/>
            </a:pPr>
            <a:r>
              <a:rPr lang="en-US" sz="1200" dirty="0" smtClean="0">
                <a:solidFill>
                  <a:srgbClr val="000000"/>
                </a:solidFill>
              </a:rPr>
              <a:t>Display the question on the slide. </a:t>
            </a:r>
          </a:p>
          <a:p>
            <a:pPr marL="171450" indent="-171450">
              <a:spcBef>
                <a:spcPts val="200"/>
              </a:spcBef>
              <a:spcAft>
                <a:spcPts val="0"/>
              </a:spcAft>
              <a:buFont typeface="Arial"/>
              <a:buChar char="•"/>
            </a:pPr>
            <a:r>
              <a:rPr lang="en-US" sz="1200" dirty="0" smtClean="0">
                <a:solidFill>
                  <a:srgbClr val="000000"/>
                </a:solidFill>
              </a:rPr>
              <a:t>Tell participants:</a:t>
            </a:r>
          </a:p>
          <a:p>
            <a:pPr marL="346075" lvl="1" indent="-176213">
              <a:spcBef>
                <a:spcPts val="200"/>
              </a:spcBef>
              <a:spcAft>
                <a:spcPts val="0"/>
              </a:spcAft>
              <a:buFont typeface="Lucida Grande"/>
              <a:buChar char="-"/>
            </a:pPr>
            <a:r>
              <a:rPr lang="en-US" sz="1200" dirty="0" smtClean="0">
                <a:solidFill>
                  <a:srgbClr val="000000"/>
                </a:solidFill>
              </a:rPr>
              <a:t>For this quick task, you are to use what you know about the shapes in the Venn Diagram to determine the category for each of the circles. </a:t>
            </a:r>
          </a:p>
          <a:p>
            <a:pPr marL="346075" lvl="1" indent="-176213">
              <a:spcBef>
                <a:spcPts val="200"/>
              </a:spcBef>
              <a:spcAft>
                <a:spcPts val="0"/>
              </a:spcAft>
              <a:buFont typeface="Lucida Grande"/>
              <a:buChar char="-"/>
            </a:pPr>
            <a:r>
              <a:rPr lang="en-US" sz="1200" dirty="0" smtClean="0">
                <a:solidFill>
                  <a:srgbClr val="000000"/>
                </a:solidFill>
              </a:rPr>
              <a:t>Take a minute to think about it independently.</a:t>
            </a:r>
          </a:p>
          <a:p>
            <a:pPr marL="171450" indent="-171450">
              <a:spcBef>
                <a:spcPts val="200"/>
              </a:spcBef>
              <a:spcAft>
                <a:spcPts val="0"/>
              </a:spcAft>
              <a:buFont typeface="Arial"/>
              <a:buChar char="•"/>
            </a:pPr>
            <a:r>
              <a:rPr lang="en-US" sz="1200" dirty="0" smtClean="0">
                <a:solidFill>
                  <a:srgbClr val="000000"/>
                </a:solidFill>
              </a:rPr>
              <a:t>After 1 minute, invite participants to discuss their thinking with their group members.</a:t>
            </a:r>
          </a:p>
          <a:p>
            <a:pPr marL="171450" indent="-171450">
              <a:spcBef>
                <a:spcPts val="200"/>
              </a:spcBef>
              <a:spcAft>
                <a:spcPts val="0"/>
              </a:spcAft>
              <a:buFont typeface="Arial"/>
              <a:buChar char="•"/>
            </a:pPr>
            <a:r>
              <a:rPr lang="en-US" sz="1200" dirty="0" smtClean="0">
                <a:solidFill>
                  <a:srgbClr val="000000"/>
                </a:solidFill>
              </a:rPr>
              <a:t>Allow a few minutes for table-group discussion.</a:t>
            </a:r>
          </a:p>
          <a:p>
            <a:pPr marL="171450" indent="-171450">
              <a:spcBef>
                <a:spcPts val="200"/>
              </a:spcBef>
              <a:spcAft>
                <a:spcPts val="0"/>
              </a:spcAft>
              <a:buFont typeface="Arial"/>
              <a:buChar char="•"/>
            </a:pPr>
            <a:r>
              <a:rPr lang="en-US" sz="1200" dirty="0" smtClean="0">
                <a:solidFill>
                  <a:srgbClr val="000000"/>
                </a:solidFill>
              </a:rPr>
              <a:t>Ask a few groups share their thinking. You are looking for the following answers during this discussion:</a:t>
            </a:r>
          </a:p>
          <a:p>
            <a:pPr marL="346075" lvl="1" indent="-176213">
              <a:spcBef>
                <a:spcPts val="200"/>
              </a:spcBef>
              <a:spcAft>
                <a:spcPts val="0"/>
              </a:spcAft>
              <a:buFont typeface="Lucida Grande"/>
              <a:buChar char="-"/>
            </a:pPr>
            <a:r>
              <a:rPr lang="en-US" sz="1200" i="1" dirty="0" smtClean="0">
                <a:solidFill>
                  <a:srgbClr val="000000"/>
                </a:solidFill>
              </a:rPr>
              <a:t>[The left circle represents shapes that have parallel lines.]</a:t>
            </a:r>
          </a:p>
          <a:p>
            <a:pPr marL="346075" lvl="1" indent="-176213">
              <a:spcBef>
                <a:spcPts val="200"/>
              </a:spcBef>
              <a:spcAft>
                <a:spcPts val="0"/>
              </a:spcAft>
              <a:buFont typeface="Lucida Grande"/>
              <a:buChar char="-"/>
            </a:pPr>
            <a:r>
              <a:rPr lang="en-US" sz="1200" i="1" dirty="0" smtClean="0">
                <a:solidFill>
                  <a:srgbClr val="000000"/>
                </a:solidFill>
              </a:rPr>
              <a:t>[The right circle represents shapes that are equilateral.]</a:t>
            </a:r>
          </a:p>
          <a:p>
            <a:endParaRPr lang="en-US" baseline="0" dirty="0" smtClean="0"/>
          </a:p>
        </p:txBody>
      </p:sp>
      <p:sp>
        <p:nvSpPr>
          <p:cNvPr id="4" name="Slide Number Placeholder 3"/>
          <p:cNvSpPr>
            <a:spLocks noGrp="1"/>
          </p:cNvSpPr>
          <p:nvPr>
            <p:ph type="sldNum" sz="quarter" idx="10"/>
          </p:nvPr>
        </p:nvSpPr>
        <p:spPr/>
        <p:txBody>
          <a:bodyPr/>
          <a:lstStyle/>
          <a:p>
            <a:fld id="{6BBAD6C1-FF2F-4E2E-A44A-952EF064205E}" type="slidenum">
              <a:rPr lang="en-US" smtClean="0"/>
              <a:t>3</a:t>
            </a:fld>
            <a:endParaRPr lang="en-US"/>
          </a:p>
        </p:txBody>
      </p:sp>
    </p:spTree>
    <p:extLst>
      <p:ext uri="{BB962C8B-B14F-4D97-AF65-F5344CB8AC3E}">
        <p14:creationId xmlns:p14="http://schemas.microsoft.com/office/powerpoint/2010/main" val="3770574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4: Domain Progression</a:t>
            </a:r>
          </a:p>
          <a:p>
            <a:pPr marL="0" lvl="0" indent="0">
              <a:spcBef>
                <a:spcPts val="200"/>
              </a:spcBef>
              <a:spcAft>
                <a:spcPts val="200"/>
              </a:spcAft>
              <a:buFont typeface="Arial"/>
              <a:buNone/>
            </a:pPr>
            <a:r>
              <a:rPr lang="en-US" b="1" i="1" dirty="0" smtClean="0">
                <a:ea typeface="Times New Roman"/>
              </a:rPr>
              <a:t>Time Allotted</a:t>
            </a:r>
          </a:p>
          <a:p>
            <a:pPr marL="171450" lvl="0" indent="-171450">
              <a:spcBef>
                <a:spcPts val="200"/>
              </a:spcBef>
              <a:spcAft>
                <a:spcPts val="200"/>
              </a:spcAft>
              <a:buFont typeface="Arial"/>
              <a:buChar char="•"/>
            </a:pPr>
            <a:r>
              <a:rPr lang="en-US" dirty="0" smtClean="0">
                <a:ea typeface="Times New Roman"/>
              </a:rPr>
              <a:t>1 minute</a:t>
            </a:r>
            <a:endParaRPr lang="en-US" b="1" dirty="0" smtClean="0"/>
          </a:p>
          <a:p>
            <a:pPr eaLnBrk="1" fontAlgn="auto" hangingPunct="1">
              <a:spcBef>
                <a:spcPts val="400"/>
              </a:spcBef>
              <a:spcAft>
                <a:spcPts val="0"/>
              </a:spcAft>
              <a:defRPr/>
            </a:pPr>
            <a:r>
              <a:rPr lang="en-US" sz="1200" b="1" i="1" dirty="0" smtClean="0">
                <a:solidFill>
                  <a:srgbClr val="000000"/>
                </a:solidFill>
                <a:ea typeface="Times New Roman"/>
              </a:rPr>
              <a:t>Step-By-Step Instructions</a:t>
            </a:r>
          </a:p>
          <a:p>
            <a:r>
              <a:rPr lang="en-US" b="0" dirty="0" smtClean="0"/>
              <a:t>“Today we will investigate vertical alignment in the</a:t>
            </a:r>
            <a:r>
              <a:rPr lang="en-US" b="0" baseline="0" dirty="0" smtClean="0"/>
              <a:t> Geometry domain.  As you can see in this table, the Geometry domain starts with Kindergarten and goes all the way to grade 8.”</a:t>
            </a:r>
            <a:endParaRPr lang="en-US" b="0" dirty="0" smtClean="0"/>
          </a:p>
          <a:p>
            <a:r>
              <a:rPr lang="en-US" dirty="0" smtClean="0"/>
              <a:t>	</a:t>
            </a:r>
            <a:endParaRPr lang="en-US" dirty="0"/>
          </a:p>
        </p:txBody>
      </p:sp>
      <p:sp>
        <p:nvSpPr>
          <p:cNvPr id="4" name="Slide Number Placeholder 3"/>
          <p:cNvSpPr>
            <a:spLocks noGrp="1"/>
          </p:cNvSpPr>
          <p:nvPr>
            <p:ph type="sldNum" sz="quarter" idx="10"/>
          </p:nvPr>
        </p:nvSpPr>
        <p:spPr/>
        <p:txBody>
          <a:bodyPr/>
          <a:lstStyle/>
          <a:p>
            <a:fld id="{6BBAD6C1-FF2F-4E2E-A44A-952EF064205E}" type="slidenum">
              <a:rPr lang="en-US" smtClean="0"/>
              <a:t>4</a:t>
            </a:fld>
            <a:endParaRPr lang="en-US"/>
          </a:p>
        </p:txBody>
      </p:sp>
    </p:spTree>
    <p:extLst>
      <p:ext uri="{BB962C8B-B14F-4D97-AF65-F5344CB8AC3E}">
        <p14:creationId xmlns:p14="http://schemas.microsoft.com/office/powerpoint/2010/main" val="1855942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a:buNone/>
              <a:tabLst/>
              <a:defRPr/>
            </a:pPr>
            <a:r>
              <a:rPr lang="en-US" b="1" dirty="0" smtClean="0"/>
              <a:t>Slide 5: Big Idea</a:t>
            </a:r>
          </a:p>
          <a:p>
            <a:pPr eaLnBrk="1" fontAlgn="auto" hangingPunct="1">
              <a:spcBef>
                <a:spcPts val="0"/>
              </a:spcBef>
              <a:spcAft>
                <a:spcPts val="0"/>
              </a:spcAft>
              <a:defRPr/>
            </a:pPr>
            <a:r>
              <a:rPr lang="en-US" b="1" i="1" dirty="0" smtClean="0">
                <a:solidFill>
                  <a:srgbClr val="000000"/>
                </a:solidFill>
                <a:ea typeface="Times New Roman"/>
              </a:rPr>
              <a:t>Time Allotted:</a:t>
            </a:r>
            <a:r>
              <a:rPr lang="en-US" b="1" i="1" baseline="0" dirty="0" smtClean="0">
                <a:solidFill>
                  <a:srgbClr val="000000"/>
                </a:solidFill>
                <a:ea typeface="Times New Roman"/>
              </a:rPr>
              <a:t>  </a:t>
            </a:r>
            <a:r>
              <a:rPr lang="en-US" dirty="0" smtClean="0">
                <a:solidFill>
                  <a:srgbClr val="000000"/>
                </a:solidFill>
                <a:ea typeface="Times New Roman"/>
              </a:rPr>
              <a:t>15 minutes for slides 5 &amp; 6</a:t>
            </a:r>
            <a:endParaRPr lang="en-US" b="1" dirty="0" smtClean="0"/>
          </a:p>
          <a:p>
            <a:pPr marL="0" indent="0">
              <a:spcBef>
                <a:spcPts val="0"/>
              </a:spcBef>
              <a:spcAft>
                <a:spcPts val="0"/>
              </a:spcAft>
              <a:buFont typeface="Arial"/>
              <a:buNone/>
            </a:pPr>
            <a:r>
              <a:rPr lang="en-US" b="1" i="1" dirty="0" smtClean="0">
                <a:solidFill>
                  <a:srgbClr val="000000"/>
                </a:solidFill>
                <a:ea typeface="Times New Roman"/>
              </a:rPr>
              <a:t>Critical Point </a:t>
            </a:r>
          </a:p>
          <a:p>
            <a:pPr marL="171450" indent="-171450" eaLnBrk="1" fontAlgn="auto" hangingPunct="1">
              <a:spcBef>
                <a:spcPts val="0"/>
              </a:spcBef>
              <a:spcAft>
                <a:spcPts val="0"/>
              </a:spcAft>
              <a:buFont typeface="Arial"/>
              <a:buChar char="•"/>
              <a:tabLst>
                <a:tab pos="228600" algn="l"/>
                <a:tab pos="487680" algn="l"/>
              </a:tabLst>
              <a:defRPr/>
            </a:pPr>
            <a:r>
              <a:rPr lang="en-US" dirty="0" smtClean="0">
                <a:solidFill>
                  <a:srgbClr val="000000"/>
                </a:solidFill>
                <a:ea typeface="Times New Roman"/>
              </a:rPr>
              <a:t>The power of this process is the collaborative conversation. It is not about just placing the standards in order or filling out the chart. The process is intended to capture the conversation </a:t>
            </a:r>
            <a:br>
              <a:rPr lang="en-US" dirty="0" smtClean="0">
                <a:solidFill>
                  <a:srgbClr val="000000"/>
                </a:solidFill>
                <a:ea typeface="Times New Roman"/>
              </a:rPr>
            </a:br>
            <a:r>
              <a:rPr lang="en-US" dirty="0" smtClean="0">
                <a:solidFill>
                  <a:srgbClr val="000000"/>
                </a:solidFill>
                <a:ea typeface="Times New Roman"/>
              </a:rPr>
              <a:t>and common understandings. </a:t>
            </a:r>
            <a:endParaRPr lang="en-US" sz="800" b="1" i="1" dirty="0" smtClean="0">
              <a:solidFill>
                <a:srgbClr val="000000"/>
              </a:solidFill>
              <a:ea typeface="Times New Roman"/>
            </a:endParaRPr>
          </a:p>
          <a:p>
            <a:pPr eaLnBrk="1" fontAlgn="auto" hangingPunct="1">
              <a:spcBef>
                <a:spcPts val="0"/>
              </a:spcBef>
              <a:spcAft>
                <a:spcPts val="0"/>
              </a:spcAft>
              <a:defRPr/>
            </a:pPr>
            <a:r>
              <a:rPr lang="en-US" b="1" i="1" dirty="0" smtClean="0">
                <a:solidFill>
                  <a:srgbClr val="000000"/>
                </a:solidFill>
                <a:ea typeface="Times New Roman"/>
              </a:rPr>
              <a:t>Step-By-Step Instructions:</a:t>
            </a:r>
            <a:r>
              <a:rPr lang="en-US" b="1" i="1" baseline="0" dirty="0" smtClean="0">
                <a:solidFill>
                  <a:srgbClr val="000000"/>
                </a:solidFill>
                <a:ea typeface="Times New Roman"/>
              </a:rPr>
              <a:t>  </a:t>
            </a:r>
            <a:r>
              <a:rPr lang="en-US" dirty="0" smtClean="0">
                <a:solidFill>
                  <a:srgbClr val="000000"/>
                </a:solidFill>
              </a:rPr>
              <a:t>Tell participants:</a:t>
            </a:r>
          </a:p>
          <a:p>
            <a:pPr marL="400050" lvl="1" indent="-169863">
              <a:spcBef>
                <a:spcPts val="0"/>
              </a:spcBef>
              <a:spcAft>
                <a:spcPts val="0"/>
              </a:spcAft>
              <a:buFont typeface="Lucida Grande"/>
              <a:buChar char="-"/>
            </a:pPr>
            <a:r>
              <a:rPr lang="en-US" sz="1050" dirty="0" smtClean="0">
                <a:solidFill>
                  <a:srgbClr val="000000"/>
                </a:solidFill>
              </a:rPr>
              <a:t>We are going to engage in a study of the geometry standards using</a:t>
            </a:r>
            <a:r>
              <a:rPr lang="en-US" sz="1050" baseline="0" dirty="0" smtClean="0">
                <a:solidFill>
                  <a:srgbClr val="000000"/>
                </a:solidFill>
              </a:rPr>
              <a:t> </a:t>
            </a:r>
            <a:r>
              <a:rPr lang="en-US" sz="1050" dirty="0" smtClean="0">
                <a:solidFill>
                  <a:srgbClr val="000000"/>
                </a:solidFill>
              </a:rPr>
              <a:t>a modified version of the Vertical Alignment process</a:t>
            </a:r>
          </a:p>
          <a:p>
            <a:pPr marL="171450" lvl="0" indent="-171450">
              <a:spcBef>
                <a:spcPts val="0"/>
              </a:spcBef>
              <a:spcAft>
                <a:spcPts val="0"/>
              </a:spcAft>
              <a:buFont typeface="Arial"/>
              <a:buChar char="•"/>
              <a:defRPr/>
            </a:pPr>
            <a:r>
              <a:rPr lang="en-US" dirty="0" smtClean="0">
                <a:solidFill>
                  <a:srgbClr val="000000"/>
                </a:solidFill>
              </a:rPr>
              <a:t>Pass out a sheet of chart paper and a set of Geometry standards cards for each group. (The standards cards are</a:t>
            </a:r>
            <a:r>
              <a:rPr lang="en-US" baseline="0" dirty="0" smtClean="0">
                <a:solidFill>
                  <a:srgbClr val="000000"/>
                </a:solidFill>
              </a:rPr>
              <a:t> labeled</a:t>
            </a:r>
            <a:r>
              <a:rPr lang="en-US" dirty="0" smtClean="0">
                <a:solidFill>
                  <a:srgbClr val="000000"/>
                </a:solidFill>
              </a:rPr>
              <a:t> </a:t>
            </a:r>
            <a:r>
              <a:rPr lang="en-US" b="1" dirty="0" smtClean="0">
                <a:solidFill>
                  <a:srgbClr val="000000"/>
                </a:solidFill>
              </a:rPr>
              <a:t>Facilitator</a:t>
            </a:r>
            <a:r>
              <a:rPr lang="en-US" b="1" baseline="0" dirty="0" smtClean="0">
                <a:solidFill>
                  <a:srgbClr val="000000"/>
                </a:solidFill>
              </a:rPr>
              <a:t> Materials - </a:t>
            </a:r>
            <a:r>
              <a:rPr lang="en-US" b="1" dirty="0" smtClean="0">
                <a:solidFill>
                  <a:srgbClr val="000000"/>
                </a:solidFill>
              </a:rPr>
              <a:t>Geometry Standards Cards</a:t>
            </a:r>
            <a:r>
              <a:rPr lang="en-US" dirty="0" smtClean="0">
                <a:solidFill>
                  <a:srgbClr val="000000"/>
                </a:solidFill>
              </a:rPr>
              <a:t>. Prior to the session, a set of cards should be copied on cardstock, cut apart, and placed in a plastic bag, or clipped together, for each group.)</a:t>
            </a:r>
          </a:p>
          <a:p>
            <a:pPr marL="171450" lvl="0" indent="-171450">
              <a:spcBef>
                <a:spcPts val="0"/>
              </a:spcBef>
              <a:spcAft>
                <a:spcPts val="0"/>
              </a:spcAft>
              <a:buFont typeface="Arial"/>
              <a:buChar char="•"/>
            </a:pPr>
            <a:r>
              <a:rPr lang="en-US" dirty="0" smtClean="0">
                <a:solidFill>
                  <a:srgbClr val="000000"/>
                </a:solidFill>
              </a:rPr>
              <a:t>Tell participants: </a:t>
            </a:r>
          </a:p>
          <a:p>
            <a:pPr marL="400050" lvl="1" indent="-169863">
              <a:spcBef>
                <a:spcPts val="0"/>
              </a:spcBef>
              <a:spcAft>
                <a:spcPts val="0"/>
              </a:spcAft>
              <a:buFont typeface="Lucida Grande"/>
              <a:buChar char="-"/>
            </a:pPr>
            <a:r>
              <a:rPr lang="en-US" sz="1050" dirty="0" smtClean="0">
                <a:solidFill>
                  <a:srgbClr val="000000"/>
                </a:solidFill>
              </a:rPr>
              <a:t>For our study, we will be looking at Geometry standards related to the Big Idea “Identify and categorize shapes based on their properties.”</a:t>
            </a:r>
          </a:p>
          <a:p>
            <a:pPr marL="400050" lvl="1" indent="-169863">
              <a:spcBef>
                <a:spcPts val="0"/>
              </a:spcBef>
              <a:spcAft>
                <a:spcPts val="0"/>
              </a:spcAft>
              <a:buFont typeface="Lucida Grande"/>
              <a:buChar char="-"/>
            </a:pPr>
            <a:r>
              <a:rPr lang="en-US" sz="1050" dirty="0" smtClean="0">
                <a:solidFill>
                  <a:srgbClr val="000000"/>
                </a:solidFill>
              </a:rPr>
              <a:t>Your group has a set of the selected standards that have been cut apart, with each card containing the actual language of one or more of the standards from PK to grade 5.</a:t>
            </a:r>
          </a:p>
          <a:p>
            <a:pPr marL="400050" lvl="1" indent="-169863">
              <a:spcBef>
                <a:spcPts val="0"/>
              </a:spcBef>
              <a:spcAft>
                <a:spcPts val="0"/>
              </a:spcAft>
              <a:buFont typeface="Lucida Grande"/>
              <a:buChar char="-"/>
            </a:pPr>
            <a:r>
              <a:rPr lang="en-US" sz="1050" dirty="0" smtClean="0">
                <a:solidFill>
                  <a:srgbClr val="000000"/>
                </a:solidFill>
              </a:rPr>
              <a:t>Your group’s task is to read each of these standards and determine the order of the standards statements, from prekindergarten to grade 5. (CONTINUED)</a:t>
            </a:r>
          </a:p>
        </p:txBody>
      </p:sp>
      <p:sp>
        <p:nvSpPr>
          <p:cNvPr id="4" name="Slide Number Placeholder 3"/>
          <p:cNvSpPr>
            <a:spLocks noGrp="1"/>
          </p:cNvSpPr>
          <p:nvPr>
            <p:ph type="sldNum" sz="quarter" idx="10"/>
          </p:nvPr>
        </p:nvSpPr>
        <p:spPr/>
        <p:txBody>
          <a:bodyPr/>
          <a:lstStyle/>
          <a:p>
            <a:fld id="{6BBAD6C1-FF2F-4E2E-A44A-952EF064205E}" type="slidenum">
              <a:rPr lang="en-US" smtClean="0"/>
              <a:t>5</a:t>
            </a:fld>
            <a:endParaRPr lang="en-US"/>
          </a:p>
        </p:txBody>
      </p:sp>
    </p:spTree>
    <p:extLst>
      <p:ext uri="{BB962C8B-B14F-4D97-AF65-F5344CB8AC3E}">
        <p14:creationId xmlns:p14="http://schemas.microsoft.com/office/powerpoint/2010/main" val="3770574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a:buNone/>
              <a:tabLst/>
              <a:defRPr/>
            </a:pPr>
            <a:r>
              <a:rPr lang="en-US" b="1" dirty="0" smtClean="0"/>
              <a:t>Slide 6: Big Idea</a:t>
            </a:r>
            <a:endParaRPr lang="en-US" sz="800" b="1" i="1" dirty="0" smtClean="0">
              <a:solidFill>
                <a:srgbClr val="000000"/>
              </a:solidFill>
              <a:ea typeface="Times New Roman"/>
            </a:endParaRPr>
          </a:p>
          <a:p>
            <a:pPr eaLnBrk="1" fontAlgn="auto" hangingPunct="1">
              <a:spcBef>
                <a:spcPts val="0"/>
              </a:spcBef>
              <a:spcAft>
                <a:spcPts val="0"/>
              </a:spcAft>
              <a:defRPr/>
            </a:pPr>
            <a:r>
              <a:rPr lang="en-US" b="1" i="1" dirty="0" smtClean="0">
                <a:solidFill>
                  <a:srgbClr val="000000"/>
                </a:solidFill>
                <a:ea typeface="Times New Roman"/>
              </a:rPr>
              <a:t>Step-By-Step Instructions Continued</a:t>
            </a:r>
          </a:p>
          <a:p>
            <a:pPr marL="400050" lvl="1" indent="-169863">
              <a:spcBef>
                <a:spcPts val="0"/>
              </a:spcBef>
              <a:spcAft>
                <a:spcPts val="0"/>
              </a:spcAft>
              <a:buFont typeface="Lucida Grande"/>
              <a:buChar char="-"/>
            </a:pPr>
            <a:r>
              <a:rPr lang="en-US" sz="1050" dirty="0" smtClean="0">
                <a:solidFill>
                  <a:srgbClr val="000000"/>
                </a:solidFill>
              </a:rPr>
              <a:t>You will notice that the grade-level and standard coding are not listed with the standards. </a:t>
            </a:r>
          </a:p>
          <a:p>
            <a:pPr marL="400050" lvl="1" indent="-169863">
              <a:spcBef>
                <a:spcPts val="0"/>
              </a:spcBef>
              <a:spcAft>
                <a:spcPts val="0"/>
              </a:spcAft>
              <a:buFont typeface="Lucida Grande"/>
              <a:buChar char="-"/>
            </a:pPr>
            <a:r>
              <a:rPr lang="en-US" sz="1050" dirty="0" smtClean="0">
                <a:solidFill>
                  <a:srgbClr val="000000"/>
                </a:solidFill>
              </a:rPr>
              <a:t>Your group’s task is to read each of these standards and determine the order of the standards statements, from prekindergarten to grade 5.</a:t>
            </a:r>
          </a:p>
          <a:p>
            <a:pPr marL="400050" lvl="1" indent="-169863">
              <a:spcBef>
                <a:spcPts val="0"/>
              </a:spcBef>
              <a:spcAft>
                <a:spcPts val="0"/>
              </a:spcAft>
              <a:buFont typeface="Lucida Grande"/>
              <a:buChar char="-"/>
            </a:pPr>
            <a:r>
              <a:rPr lang="en-US" sz="1050" dirty="0" smtClean="0">
                <a:solidFill>
                  <a:srgbClr val="000000"/>
                </a:solidFill>
              </a:rPr>
              <a:t>As you read and discuss the standards statements, think about how the language describes how skills increase in complexity. </a:t>
            </a:r>
          </a:p>
          <a:p>
            <a:pPr marL="400050" lvl="1" indent="-169863">
              <a:spcBef>
                <a:spcPts val="0"/>
              </a:spcBef>
              <a:spcAft>
                <a:spcPts val="0"/>
              </a:spcAft>
              <a:buFont typeface="Lucida Grande"/>
              <a:buChar char="-"/>
            </a:pPr>
            <a:r>
              <a:rPr lang="en-US" sz="1050" dirty="0" smtClean="0">
                <a:solidFill>
                  <a:srgbClr val="000000"/>
                </a:solidFill>
              </a:rPr>
              <a:t>While you work, your group should discuss where you think each standard falls in the PK–5 progression, and determine what language from each of the standards helped you determine its placement.</a:t>
            </a:r>
          </a:p>
          <a:p>
            <a:pPr marL="400050" lvl="1" indent="-169863">
              <a:spcBef>
                <a:spcPts val="0"/>
              </a:spcBef>
              <a:spcAft>
                <a:spcPts val="0"/>
              </a:spcAft>
              <a:buFont typeface="Lucida Grande"/>
              <a:buChar char="-"/>
            </a:pPr>
            <a:r>
              <a:rPr lang="en-US" sz="1050" dirty="0" smtClean="0">
                <a:solidFill>
                  <a:srgbClr val="000000"/>
                </a:solidFill>
              </a:rPr>
              <a:t>Be prepared to share and justify your placement of the standards with the whole group when time is up.</a:t>
            </a:r>
          </a:p>
          <a:p>
            <a:pPr marL="171450" lvl="0" indent="-171450">
              <a:spcBef>
                <a:spcPts val="0"/>
              </a:spcBef>
              <a:spcAft>
                <a:spcPts val="0"/>
              </a:spcAft>
              <a:buFont typeface="Arial"/>
              <a:buChar char="•"/>
            </a:pPr>
            <a:r>
              <a:rPr lang="en-US" dirty="0" smtClean="0">
                <a:solidFill>
                  <a:srgbClr val="000000"/>
                </a:solidFill>
              </a:rPr>
              <a:t>Allow 8 to 10 minutes for tables to discuss and place their standards in order.</a:t>
            </a:r>
          </a:p>
          <a:p>
            <a:pPr marL="171450" lvl="0" indent="-171450">
              <a:spcBef>
                <a:spcPts val="0"/>
              </a:spcBef>
              <a:spcAft>
                <a:spcPts val="0"/>
              </a:spcAft>
              <a:buFont typeface="Arial"/>
              <a:buChar char="•"/>
            </a:pPr>
            <a:r>
              <a:rPr lang="en-US" dirty="0" smtClean="0">
                <a:solidFill>
                  <a:srgbClr val="000000"/>
                </a:solidFill>
              </a:rPr>
              <a:t>When it looks like groups have completed the task, call participants back to the whole group.</a:t>
            </a:r>
          </a:p>
          <a:p>
            <a:pPr marL="171450" lvl="0" indent="-171450">
              <a:spcBef>
                <a:spcPts val="0"/>
              </a:spcBef>
              <a:spcAft>
                <a:spcPts val="0"/>
              </a:spcAft>
              <a:buFont typeface="Arial"/>
              <a:buChar char="•"/>
            </a:pPr>
            <a:r>
              <a:rPr lang="en-US" dirty="0" smtClean="0">
                <a:solidFill>
                  <a:srgbClr val="000000"/>
                </a:solidFill>
              </a:rPr>
              <a:t>Ask, “How did the language of the standards help you to place them into a progression?”</a:t>
            </a:r>
          </a:p>
          <a:p>
            <a:pPr marL="171450" lvl="0" indent="-171450">
              <a:spcBef>
                <a:spcPts val="0"/>
              </a:spcBef>
              <a:spcAft>
                <a:spcPts val="0"/>
              </a:spcAft>
              <a:buFont typeface="Arial"/>
              <a:buChar char="•"/>
            </a:pPr>
            <a:r>
              <a:rPr lang="en-US" dirty="0" smtClean="0">
                <a:solidFill>
                  <a:srgbClr val="000000"/>
                </a:solidFill>
              </a:rPr>
              <a:t>Have participants share a few specific examples of language from the standards that helped them to determine their placement.</a:t>
            </a:r>
          </a:p>
          <a:p>
            <a:pPr marL="171450" lvl="0" indent="-171450">
              <a:spcBef>
                <a:spcPts val="0"/>
              </a:spcBef>
              <a:spcAft>
                <a:spcPts val="0"/>
              </a:spcAft>
              <a:buFont typeface="Arial"/>
              <a:buChar char="•"/>
            </a:pPr>
            <a:r>
              <a:rPr lang="en-US" dirty="0" smtClean="0">
                <a:solidFill>
                  <a:srgbClr val="000000"/>
                </a:solidFill>
              </a:rPr>
              <a:t>Transition to next slide to reveal the actual order of the standards, from prekindergarten to grade 5.</a:t>
            </a:r>
          </a:p>
          <a:p>
            <a:pPr marL="0" indent="0" eaLnBrk="1" fontAlgn="auto" hangingPunct="1">
              <a:spcBef>
                <a:spcPts val="0"/>
              </a:spcBef>
              <a:spcAft>
                <a:spcPts val="0"/>
              </a:spcAft>
              <a:buFont typeface="Arial"/>
              <a:buNone/>
              <a:tabLst>
                <a:tab pos="228600" algn="l"/>
                <a:tab pos="487680" algn="l"/>
              </a:tabLst>
              <a:defRPr/>
            </a:pPr>
            <a:r>
              <a:rPr lang="en-US" b="1" i="1" dirty="0" smtClean="0">
                <a:solidFill>
                  <a:srgbClr val="000000"/>
                </a:solidFill>
                <a:ea typeface="Times New Roman"/>
              </a:rPr>
              <a:t>Words of Wisdom</a:t>
            </a:r>
          </a:p>
          <a:p>
            <a:pPr marL="171450" indent="-171450" eaLnBrk="1" fontAlgn="auto" hangingPunct="1">
              <a:spcBef>
                <a:spcPts val="0"/>
              </a:spcBef>
              <a:spcAft>
                <a:spcPts val="0"/>
              </a:spcAft>
              <a:buFont typeface="Arial"/>
              <a:buChar char="•"/>
              <a:tabLst>
                <a:tab pos="228600" algn="l"/>
                <a:tab pos="487680" algn="l"/>
              </a:tabLst>
              <a:defRPr/>
            </a:pPr>
            <a:r>
              <a:rPr lang="en-US" dirty="0" smtClean="0">
                <a:solidFill>
                  <a:srgbClr val="000000"/>
                </a:solidFill>
                <a:ea typeface="Times New Roman"/>
              </a:rPr>
              <a:t>Move around groups, monitoring conversations</a:t>
            </a:r>
            <a:endParaRPr lang="en-US" baseline="0" dirty="0" smtClean="0"/>
          </a:p>
        </p:txBody>
      </p:sp>
      <p:sp>
        <p:nvSpPr>
          <p:cNvPr id="4" name="Slide Number Placeholder 3"/>
          <p:cNvSpPr>
            <a:spLocks noGrp="1"/>
          </p:cNvSpPr>
          <p:nvPr>
            <p:ph type="sldNum" sz="quarter" idx="10"/>
          </p:nvPr>
        </p:nvSpPr>
        <p:spPr/>
        <p:txBody>
          <a:bodyPr/>
          <a:lstStyle/>
          <a:p>
            <a:fld id="{6BBAD6C1-FF2F-4E2E-A44A-952EF064205E}" type="slidenum">
              <a:rPr lang="en-US" smtClean="0"/>
              <a:t>6</a:t>
            </a:fld>
            <a:endParaRPr lang="en-US"/>
          </a:p>
        </p:txBody>
      </p:sp>
    </p:spTree>
    <p:extLst>
      <p:ext uri="{BB962C8B-B14F-4D97-AF65-F5344CB8AC3E}">
        <p14:creationId xmlns:p14="http://schemas.microsoft.com/office/powerpoint/2010/main" val="3770574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200"/>
              </a:spcBef>
              <a:spcAft>
                <a:spcPts val="0"/>
              </a:spcAft>
              <a:buClrTx/>
              <a:buSzTx/>
              <a:buFontTx/>
              <a:buNone/>
              <a:tabLst/>
              <a:defRPr/>
            </a:pPr>
            <a:r>
              <a:rPr lang="en-US" b="1" dirty="0" smtClean="0"/>
              <a:t>Slide 7: Big</a:t>
            </a:r>
            <a:r>
              <a:rPr lang="en-US" b="1" baseline="0" dirty="0" smtClean="0"/>
              <a:t> Idea</a:t>
            </a:r>
            <a:endParaRPr lang="en-US" b="1" dirty="0" smtClean="0"/>
          </a:p>
          <a:p>
            <a:pPr eaLnBrk="1" fontAlgn="auto" hangingPunct="1">
              <a:spcBef>
                <a:spcPts val="200"/>
              </a:spcBef>
              <a:spcAft>
                <a:spcPts val="0"/>
              </a:spcAft>
              <a:defRPr/>
            </a:pPr>
            <a:r>
              <a:rPr lang="en-US" sz="1200" b="1" i="1" dirty="0" smtClean="0">
                <a:solidFill>
                  <a:srgbClr val="000000"/>
                </a:solidFill>
                <a:ea typeface="Times New Roman"/>
              </a:rPr>
              <a:t>Time Allotted</a:t>
            </a:r>
          </a:p>
          <a:p>
            <a:pPr marL="171450" indent="-171450" eaLnBrk="1" fontAlgn="auto" hangingPunct="1">
              <a:spcBef>
                <a:spcPts val="200"/>
              </a:spcBef>
              <a:spcAft>
                <a:spcPts val="0"/>
              </a:spcAft>
              <a:buFont typeface="Arial"/>
              <a:buChar char="•"/>
              <a:defRPr/>
            </a:pPr>
            <a:r>
              <a:rPr lang="en-US" sz="1200" dirty="0" smtClean="0">
                <a:solidFill>
                  <a:srgbClr val="000000"/>
                </a:solidFill>
                <a:ea typeface="Times New Roman"/>
              </a:rPr>
              <a:t>10 minutes</a:t>
            </a:r>
          </a:p>
          <a:p>
            <a:pPr eaLnBrk="1" fontAlgn="auto" hangingPunct="1">
              <a:spcBef>
                <a:spcPts val="200"/>
              </a:spcBef>
              <a:spcAft>
                <a:spcPts val="0"/>
              </a:spcAft>
              <a:defRPr/>
            </a:pPr>
            <a:r>
              <a:rPr lang="en-US" sz="1200" b="1" i="1" dirty="0" smtClean="0">
                <a:solidFill>
                  <a:srgbClr val="000000"/>
                </a:solidFill>
                <a:ea typeface="Times New Roman"/>
              </a:rPr>
              <a:t>Step-By-Step Instructions</a:t>
            </a:r>
            <a:endParaRPr lang="en-US" sz="1200" dirty="0" smtClean="0">
              <a:solidFill>
                <a:srgbClr val="000000"/>
              </a:solidFill>
            </a:endParaRPr>
          </a:p>
          <a:p>
            <a:pPr marL="171450" indent="-171450">
              <a:spcBef>
                <a:spcPts val="200"/>
              </a:spcBef>
              <a:spcAft>
                <a:spcPts val="0"/>
              </a:spcAft>
              <a:buFont typeface="Arial"/>
              <a:buChar char="•"/>
            </a:pPr>
            <a:r>
              <a:rPr lang="en-US" sz="1200" dirty="0" smtClean="0">
                <a:solidFill>
                  <a:srgbClr val="000000"/>
                </a:solidFill>
              </a:rPr>
              <a:t>Pass</a:t>
            </a:r>
            <a:r>
              <a:rPr lang="en-US" sz="1200" baseline="0" dirty="0" smtClean="0">
                <a:solidFill>
                  <a:srgbClr val="000000"/>
                </a:solidFill>
              </a:rPr>
              <a:t> out and h</a:t>
            </a:r>
            <a:r>
              <a:rPr lang="en-US" sz="1200" dirty="0" smtClean="0">
                <a:solidFill>
                  <a:srgbClr val="000000"/>
                </a:solidFill>
              </a:rPr>
              <a:t>ave groups compare their placement of the standards to the vertical alignment displayed on Hand Out </a:t>
            </a:r>
            <a:r>
              <a:rPr lang="en-US" sz="1200" b="1" dirty="0" smtClean="0">
                <a:solidFill>
                  <a:srgbClr val="000000"/>
                </a:solidFill>
              </a:rPr>
              <a:t>#1:</a:t>
            </a:r>
            <a:r>
              <a:rPr lang="en-US" sz="1200" b="1" baseline="0" dirty="0" smtClean="0">
                <a:solidFill>
                  <a:srgbClr val="000000"/>
                </a:solidFill>
              </a:rPr>
              <a:t>  </a:t>
            </a:r>
            <a:r>
              <a:rPr lang="en-US" sz="1200" b="1" dirty="0" smtClean="0">
                <a:solidFill>
                  <a:srgbClr val="000000"/>
                </a:solidFill>
              </a:rPr>
              <a:t>Vertical Alignment Chart: Geometry</a:t>
            </a:r>
          </a:p>
          <a:p>
            <a:pPr marL="171450" indent="-171450">
              <a:spcBef>
                <a:spcPts val="200"/>
              </a:spcBef>
              <a:spcAft>
                <a:spcPts val="0"/>
              </a:spcAft>
              <a:buFont typeface="Arial"/>
              <a:buChar char="•"/>
            </a:pPr>
            <a:r>
              <a:rPr lang="en-US" sz="1200" dirty="0" smtClean="0">
                <a:solidFill>
                  <a:srgbClr val="000000"/>
                </a:solidFill>
              </a:rPr>
              <a:t>Give participants a few minutes to make any changes to their placement of the standards, then have them glue the standards on the left side of the chart paper. They should label each standard with its corresponding grade level and standard code, and leave space between each standard so that they can write some observations during the next step of this activity.</a:t>
            </a:r>
          </a:p>
          <a:p>
            <a:pPr marL="171450" indent="-171450">
              <a:spcBef>
                <a:spcPts val="200"/>
              </a:spcBef>
              <a:spcAft>
                <a:spcPts val="0"/>
              </a:spcAft>
              <a:buFont typeface="Arial"/>
              <a:buChar char="•"/>
            </a:pPr>
            <a:r>
              <a:rPr lang="en-US" sz="1200" dirty="0" smtClean="0">
                <a:solidFill>
                  <a:srgbClr val="000000"/>
                </a:solidFill>
              </a:rPr>
              <a:t>Quickly debrief this section by asking, </a:t>
            </a:r>
          </a:p>
          <a:p>
            <a:pPr marL="342900" lvl="1" indent="-171450">
              <a:spcBef>
                <a:spcPts val="200"/>
              </a:spcBef>
              <a:spcAft>
                <a:spcPts val="0"/>
              </a:spcAft>
              <a:buFont typeface="Lucida Grande"/>
              <a:buChar char="-"/>
            </a:pPr>
            <a:r>
              <a:rPr lang="en-US" sz="1200" dirty="0" smtClean="0">
                <a:solidFill>
                  <a:srgbClr val="000000"/>
                </a:solidFill>
              </a:rPr>
              <a:t>Were there any standards that you thought were intended for one grade level but then had to move? </a:t>
            </a:r>
          </a:p>
          <a:p>
            <a:pPr marL="342900" lvl="1" indent="-171450">
              <a:spcBef>
                <a:spcPts val="200"/>
              </a:spcBef>
              <a:spcAft>
                <a:spcPts val="0"/>
              </a:spcAft>
              <a:buFont typeface="Lucida Grande"/>
              <a:buChar char="-"/>
            </a:pPr>
            <a:r>
              <a:rPr lang="en-US" sz="1200" dirty="0" smtClean="0">
                <a:solidFill>
                  <a:srgbClr val="000000"/>
                </a:solidFill>
              </a:rPr>
              <a:t>What language in that standard do you think makes it fit with its intended grade level?</a:t>
            </a:r>
          </a:p>
          <a:p>
            <a:pPr marL="0" indent="0">
              <a:spcBef>
                <a:spcPts val="200"/>
              </a:spcBef>
              <a:spcAft>
                <a:spcPts val="0"/>
              </a:spcAft>
              <a:buFont typeface="Arial"/>
              <a:buNone/>
            </a:pPr>
            <a:r>
              <a:rPr lang="en-US" sz="1200" b="1" i="1" dirty="0" smtClean="0">
                <a:solidFill>
                  <a:srgbClr val="000000"/>
                </a:solidFill>
                <a:ea typeface="Times New Roman"/>
              </a:rPr>
              <a:t/>
            </a:r>
            <a:br>
              <a:rPr lang="en-US" sz="1200" b="1" i="1" dirty="0" smtClean="0">
                <a:solidFill>
                  <a:srgbClr val="000000"/>
                </a:solidFill>
                <a:ea typeface="Times New Roman"/>
              </a:rPr>
            </a:br>
            <a:endParaRPr lang="en-US" dirty="0">
              <a:solidFill>
                <a:srgbClr val="000000"/>
              </a:solidFill>
              <a:ea typeface="Times New Roman"/>
            </a:endParaRPr>
          </a:p>
        </p:txBody>
      </p:sp>
      <p:sp>
        <p:nvSpPr>
          <p:cNvPr id="4" name="Slide Number Placeholder 3"/>
          <p:cNvSpPr>
            <a:spLocks noGrp="1"/>
          </p:cNvSpPr>
          <p:nvPr>
            <p:ph type="sldNum" sz="quarter" idx="10"/>
          </p:nvPr>
        </p:nvSpPr>
        <p:spPr/>
        <p:txBody>
          <a:bodyPr/>
          <a:lstStyle/>
          <a:p>
            <a:fld id="{6BBAD6C1-FF2F-4E2E-A44A-952EF064205E}" type="slidenum">
              <a:rPr lang="en-US" smtClean="0"/>
              <a:t>7</a:t>
            </a:fld>
            <a:endParaRPr lang="en-US"/>
          </a:p>
        </p:txBody>
      </p:sp>
    </p:spTree>
    <p:extLst>
      <p:ext uri="{BB962C8B-B14F-4D97-AF65-F5344CB8AC3E}">
        <p14:creationId xmlns:p14="http://schemas.microsoft.com/office/powerpoint/2010/main" val="3770574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8800" y="342900"/>
            <a:ext cx="3200400" cy="240188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200"/>
              </a:spcBef>
              <a:spcAft>
                <a:spcPts val="0"/>
              </a:spcAft>
              <a:buClrTx/>
              <a:buSzTx/>
              <a:buFontTx/>
              <a:buNone/>
              <a:tabLst/>
              <a:defRPr/>
            </a:pPr>
            <a:r>
              <a:rPr lang="en-US" sz="800" b="1" dirty="0" smtClean="0">
                <a:solidFill>
                  <a:srgbClr val="FF0000"/>
                </a:solidFill>
              </a:rPr>
              <a:t>Slide 8: Investigating</a:t>
            </a:r>
            <a:r>
              <a:rPr lang="en-US" sz="800" b="1" baseline="0" dirty="0" smtClean="0">
                <a:solidFill>
                  <a:srgbClr val="FF0000"/>
                </a:solidFill>
              </a:rPr>
              <a:t> Vertical Alignment</a:t>
            </a:r>
            <a:endParaRPr lang="en-US" sz="800" b="1" dirty="0" smtClean="0">
              <a:solidFill>
                <a:srgbClr val="FF0000"/>
              </a:solidFill>
            </a:endParaRPr>
          </a:p>
          <a:p>
            <a:pPr eaLnBrk="1" fontAlgn="auto" hangingPunct="1">
              <a:spcBef>
                <a:spcPts val="200"/>
              </a:spcBef>
              <a:spcAft>
                <a:spcPts val="0"/>
              </a:spcAft>
              <a:defRPr/>
            </a:pPr>
            <a:r>
              <a:rPr lang="en-US" sz="1200" b="1" i="1" dirty="0" smtClean="0">
                <a:solidFill>
                  <a:srgbClr val="000000"/>
                </a:solidFill>
                <a:ea typeface="Times New Roman"/>
              </a:rPr>
              <a:t>Time Allotted</a:t>
            </a:r>
          </a:p>
          <a:p>
            <a:pPr marL="171450" indent="-171450" eaLnBrk="1" fontAlgn="auto" hangingPunct="1">
              <a:spcBef>
                <a:spcPts val="200"/>
              </a:spcBef>
              <a:spcAft>
                <a:spcPts val="0"/>
              </a:spcAft>
              <a:buFont typeface="Arial"/>
              <a:buChar char="•"/>
              <a:defRPr/>
            </a:pPr>
            <a:r>
              <a:rPr lang="en-US" sz="1200" dirty="0" smtClean="0">
                <a:solidFill>
                  <a:srgbClr val="000000"/>
                </a:solidFill>
                <a:ea typeface="Times New Roman"/>
              </a:rPr>
              <a:t>8 minutes</a:t>
            </a:r>
          </a:p>
          <a:p>
            <a:pPr marL="0" marR="0" indent="0" algn="l" defTabSz="914400" rtl="0" eaLnBrk="1" fontAlgn="auto" latinLnBrk="0" hangingPunct="1">
              <a:lnSpc>
                <a:spcPct val="100000"/>
              </a:lnSpc>
              <a:spcBef>
                <a:spcPts val="0"/>
              </a:spcBef>
              <a:spcAft>
                <a:spcPts val="0"/>
              </a:spcAft>
              <a:buClrTx/>
              <a:buSzTx/>
              <a:buFont typeface="Arial"/>
              <a:buNone/>
              <a:tabLst/>
              <a:defRPr/>
            </a:pPr>
            <a:r>
              <a:rPr lang="en-US" sz="1200" b="1" i="1" dirty="0" smtClean="0">
                <a:solidFill>
                  <a:srgbClr val="000000"/>
                </a:solidFill>
                <a:ea typeface="Times New Roman"/>
              </a:rPr>
              <a:t>Step-By-Step Instructions</a:t>
            </a:r>
          </a:p>
          <a:p>
            <a:pPr marL="0" indent="0">
              <a:spcBef>
                <a:spcPts val="0"/>
              </a:spcBef>
              <a:buFont typeface="Arial"/>
              <a:buNone/>
            </a:pPr>
            <a:r>
              <a:rPr lang="en-US" dirty="0" smtClean="0">
                <a:solidFill>
                  <a:srgbClr val="000000"/>
                </a:solidFill>
              </a:rPr>
              <a:t>Have </a:t>
            </a:r>
            <a:r>
              <a:rPr lang="en-US" dirty="0">
                <a:solidFill>
                  <a:srgbClr val="000000"/>
                </a:solidFill>
              </a:rPr>
              <a:t>table groups record their answers to the </a:t>
            </a:r>
            <a:r>
              <a:rPr lang="en-US" dirty="0" smtClean="0">
                <a:solidFill>
                  <a:srgbClr val="000000"/>
                </a:solidFill>
              </a:rPr>
              <a:t>questions </a:t>
            </a:r>
            <a:r>
              <a:rPr lang="en-US" dirty="0">
                <a:solidFill>
                  <a:srgbClr val="000000"/>
                </a:solidFill>
              </a:rPr>
              <a:t>on the right side of the chart. Tell participants that they may want to record additional observations and findings that surfaced during their discussions.</a:t>
            </a:r>
          </a:p>
          <a:p>
            <a:pPr marL="171450" indent="-171450">
              <a:spcBef>
                <a:spcPts val="0"/>
              </a:spcBef>
              <a:buFont typeface="Arial"/>
              <a:buChar char="•"/>
            </a:pPr>
            <a:r>
              <a:rPr lang="en-US" dirty="0">
                <a:solidFill>
                  <a:srgbClr val="000000"/>
                </a:solidFill>
              </a:rPr>
              <a:t>Allow time for table groups to share a few of their findings with the whole group.</a:t>
            </a:r>
          </a:p>
          <a:p>
            <a:pPr marL="171450" lvl="0" indent="-171450">
              <a:spcBef>
                <a:spcPts val="0"/>
              </a:spcBef>
              <a:buFont typeface="Arial"/>
              <a:buChar char="•"/>
            </a:pPr>
            <a:r>
              <a:rPr lang="en-US" dirty="0">
                <a:solidFill>
                  <a:srgbClr val="000000"/>
                </a:solidFill>
              </a:rPr>
              <a:t>Ask participants to return to their seats and have a short discussion about the shifts (focus, coherence, and rigor). Ask, “How did these key shifts surface during this </a:t>
            </a:r>
            <a:r>
              <a:rPr lang="en-US" dirty="0">
                <a:solidFill>
                  <a:srgbClr val="000000"/>
                </a:solidFill>
                <a:ea typeface="Times New Roman"/>
              </a:rPr>
              <a:t>learning experience</a:t>
            </a:r>
            <a:r>
              <a:rPr lang="en-US" dirty="0">
                <a:solidFill>
                  <a:srgbClr val="000000"/>
                </a:solidFill>
              </a:rPr>
              <a:t>?”</a:t>
            </a:r>
          </a:p>
          <a:p>
            <a:pPr marL="0" indent="0" eaLnBrk="1" fontAlgn="auto" hangingPunct="1">
              <a:spcBef>
                <a:spcPts val="0"/>
              </a:spcBef>
              <a:spcAft>
                <a:spcPts val="0"/>
              </a:spcAft>
              <a:buFont typeface="Arial"/>
              <a:buNone/>
              <a:tabLst>
                <a:tab pos="228600" algn="l"/>
                <a:tab pos="487680" algn="l"/>
              </a:tabLst>
              <a:defRPr/>
            </a:pPr>
            <a:endParaRPr lang="en-US" dirty="0">
              <a:solidFill>
                <a:srgbClr val="000000"/>
              </a:solidFill>
              <a:ea typeface="Times New Roman"/>
            </a:endParaRPr>
          </a:p>
        </p:txBody>
      </p:sp>
    </p:spTree>
    <p:extLst>
      <p:ext uri="{BB962C8B-B14F-4D97-AF65-F5344CB8AC3E}">
        <p14:creationId xmlns:p14="http://schemas.microsoft.com/office/powerpoint/2010/main" val="2999849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8800" y="342900"/>
            <a:ext cx="3200400" cy="240188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200"/>
              </a:spcBef>
              <a:spcAft>
                <a:spcPts val="0"/>
              </a:spcAft>
              <a:buClrTx/>
              <a:buSzTx/>
              <a:buFontTx/>
              <a:buNone/>
              <a:tabLst/>
              <a:defRPr/>
            </a:pPr>
            <a:r>
              <a:rPr lang="en-US" sz="1050" b="1" dirty="0" smtClean="0"/>
              <a:t>Slide 9: Looking</a:t>
            </a:r>
            <a:r>
              <a:rPr lang="en-US" sz="1050" b="1" baseline="0" dirty="0" smtClean="0"/>
              <a:t> for Evidence of the Math Practices</a:t>
            </a:r>
          </a:p>
          <a:p>
            <a:pPr eaLnBrk="1" fontAlgn="auto" hangingPunct="1">
              <a:spcBef>
                <a:spcPts val="0"/>
              </a:spcBef>
              <a:spcAft>
                <a:spcPts val="0"/>
              </a:spcAft>
              <a:defRPr/>
            </a:pPr>
            <a:r>
              <a:rPr lang="en-US" sz="1050" b="1" i="1" dirty="0" smtClean="0">
                <a:solidFill>
                  <a:srgbClr val="000000"/>
                </a:solidFill>
                <a:ea typeface="Times New Roman"/>
              </a:rPr>
              <a:t>Time Allotted:</a:t>
            </a:r>
            <a:r>
              <a:rPr lang="en-US" sz="1050" b="1" i="1" baseline="0" dirty="0" smtClean="0">
                <a:solidFill>
                  <a:srgbClr val="000000"/>
                </a:solidFill>
                <a:ea typeface="Times New Roman"/>
              </a:rPr>
              <a:t>  </a:t>
            </a:r>
            <a:r>
              <a:rPr lang="en-US" sz="1050" dirty="0" smtClean="0">
                <a:solidFill>
                  <a:srgbClr val="000000"/>
                </a:solidFill>
                <a:ea typeface="Times New Roman"/>
              </a:rPr>
              <a:t>10</a:t>
            </a:r>
            <a:r>
              <a:rPr lang="en-US" sz="1050" baseline="0" dirty="0" smtClean="0">
                <a:solidFill>
                  <a:srgbClr val="000000"/>
                </a:solidFill>
                <a:ea typeface="Times New Roman"/>
              </a:rPr>
              <a:t> </a:t>
            </a:r>
            <a:r>
              <a:rPr lang="en-US" sz="1050" dirty="0" smtClean="0">
                <a:solidFill>
                  <a:srgbClr val="000000"/>
                </a:solidFill>
                <a:ea typeface="Times New Roman"/>
              </a:rPr>
              <a:t>minutes</a:t>
            </a:r>
          </a:p>
          <a:p>
            <a:pPr eaLnBrk="1" fontAlgn="auto" hangingPunct="1">
              <a:spcBef>
                <a:spcPts val="200"/>
              </a:spcBef>
              <a:spcAft>
                <a:spcPts val="0"/>
              </a:spcAft>
              <a:defRPr/>
            </a:pPr>
            <a:r>
              <a:rPr lang="en-US" sz="1050" b="1" i="1" dirty="0" smtClean="0">
                <a:solidFill>
                  <a:srgbClr val="000000"/>
                </a:solidFill>
                <a:ea typeface="Times New Roman"/>
              </a:rPr>
              <a:t>Critical Point </a:t>
            </a:r>
          </a:p>
          <a:p>
            <a:pPr marL="171450" indent="-171450" eaLnBrk="1" fontAlgn="auto" hangingPunct="1">
              <a:spcBef>
                <a:spcPts val="200"/>
              </a:spcBef>
              <a:spcAft>
                <a:spcPts val="0"/>
              </a:spcAft>
              <a:buFont typeface="Arial"/>
              <a:buChar char="•"/>
              <a:tabLst>
                <a:tab pos="228600" algn="l"/>
                <a:tab pos="487680" algn="l"/>
              </a:tabLst>
              <a:defRPr/>
            </a:pPr>
            <a:r>
              <a:rPr lang="en-US" sz="1050" dirty="0" smtClean="0">
                <a:solidFill>
                  <a:srgbClr val="000000"/>
                </a:solidFill>
                <a:ea typeface="Times New Roman"/>
              </a:rPr>
              <a:t>Rigorous mathematics teaching and learning should</a:t>
            </a:r>
            <a:r>
              <a:rPr lang="en-US" sz="1050" baseline="0" dirty="0" smtClean="0">
                <a:solidFill>
                  <a:srgbClr val="000000"/>
                </a:solidFill>
                <a:ea typeface="Times New Roman"/>
              </a:rPr>
              <a:t> </a:t>
            </a:r>
            <a:r>
              <a:rPr lang="en-US" sz="1050" dirty="0" smtClean="0">
                <a:solidFill>
                  <a:srgbClr val="000000"/>
                </a:solidFill>
                <a:ea typeface="Times New Roman"/>
              </a:rPr>
              <a:t>intentionally integrate the Standards for Mathematical</a:t>
            </a:r>
            <a:r>
              <a:rPr lang="en-US" sz="1050" baseline="0" dirty="0" smtClean="0">
                <a:solidFill>
                  <a:srgbClr val="000000"/>
                </a:solidFill>
                <a:ea typeface="Times New Roman"/>
              </a:rPr>
              <a:t> </a:t>
            </a:r>
            <a:r>
              <a:rPr lang="en-US" sz="1050" dirty="0" smtClean="0">
                <a:solidFill>
                  <a:srgbClr val="000000"/>
                </a:solidFill>
                <a:ea typeface="Times New Roman"/>
              </a:rPr>
              <a:t>Practice with mathematics content.</a:t>
            </a:r>
            <a:endParaRPr lang="en-US" sz="1050" b="1" i="1" dirty="0" smtClean="0">
              <a:solidFill>
                <a:srgbClr val="000000"/>
              </a:solidFill>
              <a:ea typeface="Times New Roman"/>
            </a:endParaRPr>
          </a:p>
          <a:p>
            <a:pPr eaLnBrk="1" fontAlgn="auto" hangingPunct="1">
              <a:spcBef>
                <a:spcPts val="200"/>
              </a:spcBef>
              <a:spcAft>
                <a:spcPts val="0"/>
              </a:spcAft>
              <a:defRPr/>
            </a:pPr>
            <a:r>
              <a:rPr lang="en-US" sz="1050" b="1" i="1" dirty="0" smtClean="0">
                <a:solidFill>
                  <a:srgbClr val="000000"/>
                </a:solidFill>
                <a:ea typeface="Times New Roman"/>
              </a:rPr>
              <a:t>Step-By-Step Instructions:</a:t>
            </a:r>
            <a:r>
              <a:rPr lang="en-US" sz="1050" b="1" i="1" baseline="0" dirty="0" smtClean="0">
                <a:solidFill>
                  <a:srgbClr val="000000"/>
                </a:solidFill>
                <a:ea typeface="Times New Roman"/>
              </a:rPr>
              <a:t>  </a:t>
            </a:r>
            <a:r>
              <a:rPr lang="en-US" sz="1050" dirty="0" smtClean="0">
                <a:solidFill>
                  <a:srgbClr val="000000"/>
                </a:solidFill>
                <a:ea typeface="Times New Roman"/>
              </a:rPr>
              <a:t>Tell participants:</a:t>
            </a:r>
            <a:r>
              <a:rPr lang="en-US" sz="1050" dirty="0" smtClean="0">
                <a:solidFill>
                  <a:srgbClr val="000000"/>
                </a:solidFill>
              </a:rPr>
              <a:t>.</a:t>
            </a:r>
            <a:r>
              <a:rPr lang="en-US" sz="1050" baseline="0" dirty="0" smtClean="0">
                <a:solidFill>
                  <a:srgbClr val="000000"/>
                </a:solidFill>
              </a:rPr>
              <a:t>  </a:t>
            </a:r>
            <a:r>
              <a:rPr lang="en-US" sz="1050" dirty="0" smtClean="0">
                <a:solidFill>
                  <a:srgbClr val="000000"/>
                </a:solidFill>
              </a:rPr>
              <a:t>For this session, we will focus on SMPs 7 &amp; 8.  </a:t>
            </a:r>
            <a:r>
              <a:rPr lang="en-US" sz="1050" dirty="0" smtClean="0">
                <a:solidFill>
                  <a:srgbClr val="FF0000"/>
                </a:solidFill>
                <a:ea typeface="Times New Roman"/>
              </a:rPr>
              <a:t>It is important to note that we are not expecting you to be experts on these two SMPs.</a:t>
            </a:r>
            <a:r>
              <a:rPr lang="en-US" sz="1050" baseline="0" dirty="0" smtClean="0">
                <a:solidFill>
                  <a:srgbClr val="FF0000"/>
                </a:solidFill>
                <a:ea typeface="Times New Roman"/>
              </a:rPr>
              <a:t> </a:t>
            </a:r>
            <a:r>
              <a:rPr lang="en-US" sz="1050" dirty="0" smtClean="0">
                <a:solidFill>
                  <a:srgbClr val="FF0000"/>
                </a:solidFill>
                <a:ea typeface="Times New Roman"/>
              </a:rPr>
              <a:t> This will be an ongoing conversation.</a:t>
            </a:r>
          </a:p>
          <a:p>
            <a:pPr marL="342900" lvl="1" indent="-166688">
              <a:spcBef>
                <a:spcPts val="200"/>
              </a:spcBef>
              <a:spcAft>
                <a:spcPts val="0"/>
              </a:spcAft>
              <a:buFont typeface="Lucida Grande"/>
              <a:buChar char="-"/>
              <a:defRPr/>
            </a:pPr>
            <a:r>
              <a:rPr lang="en-US" sz="1050" dirty="0" smtClean="0">
                <a:solidFill>
                  <a:srgbClr val="000000"/>
                </a:solidFill>
              </a:rPr>
              <a:t>Pass out Hand Out #2</a:t>
            </a:r>
            <a:r>
              <a:rPr lang="en-US" sz="1050" b="1" dirty="0" smtClean="0">
                <a:solidFill>
                  <a:srgbClr val="000000"/>
                </a:solidFill>
              </a:rPr>
              <a:t> Standards for Mathematical Practice: Commentary and Elaborations for K–5</a:t>
            </a:r>
            <a:r>
              <a:rPr lang="en-US" sz="1050" dirty="0" smtClean="0">
                <a:solidFill>
                  <a:srgbClr val="000000"/>
                </a:solidFill>
              </a:rPr>
              <a:t>.</a:t>
            </a:r>
          </a:p>
          <a:p>
            <a:pPr marL="171450" lvl="0" indent="-171450">
              <a:spcBef>
                <a:spcPts val="200"/>
              </a:spcBef>
              <a:spcAft>
                <a:spcPts val="0"/>
              </a:spcAft>
              <a:buFont typeface="Arial" charset="0"/>
              <a:buChar char="•"/>
              <a:defRPr/>
            </a:pPr>
            <a:r>
              <a:rPr lang="en-US" sz="1050" dirty="0" smtClean="0">
                <a:solidFill>
                  <a:srgbClr val="000000"/>
                </a:solidFill>
              </a:rPr>
              <a:t>Tell participants:</a:t>
            </a:r>
            <a:r>
              <a:rPr lang="en-US" sz="1050" baseline="0" dirty="0" smtClean="0">
                <a:solidFill>
                  <a:srgbClr val="000000"/>
                </a:solidFill>
              </a:rPr>
              <a:t>  </a:t>
            </a:r>
            <a:r>
              <a:rPr lang="en-US" sz="1050" dirty="0" smtClean="0">
                <a:solidFill>
                  <a:srgbClr val="000000"/>
                </a:solidFill>
              </a:rPr>
              <a:t>Remember, the Commentary and Elaborations document for K–5 adapts the language of the SMPs in two different ways:</a:t>
            </a:r>
          </a:p>
          <a:p>
            <a:pPr marL="568325" lvl="2" indent="-225425">
              <a:spcBef>
                <a:spcPts val="200"/>
              </a:spcBef>
              <a:spcAft>
                <a:spcPts val="0"/>
              </a:spcAft>
              <a:buFont typeface="Courier New"/>
              <a:buChar char="o"/>
              <a:defRPr/>
            </a:pPr>
            <a:r>
              <a:rPr lang="en-US" sz="1050" dirty="0" smtClean="0">
                <a:solidFill>
                  <a:srgbClr val="000000"/>
                </a:solidFill>
              </a:rPr>
              <a:t>the annotated version of the standards provides additional interpretation of the standards appropriate for the K–5 classroom. </a:t>
            </a:r>
          </a:p>
          <a:p>
            <a:pPr marL="568325" lvl="2" indent="-225425">
              <a:spcBef>
                <a:spcPts val="200"/>
              </a:spcBef>
              <a:spcAft>
                <a:spcPts val="0"/>
              </a:spcAft>
              <a:buFont typeface="Courier New"/>
              <a:buChar char="o"/>
              <a:defRPr/>
            </a:pPr>
            <a:r>
              <a:rPr lang="en-US" sz="1050" dirty="0" smtClean="0">
                <a:solidFill>
                  <a:srgbClr val="000000"/>
                </a:solidFill>
              </a:rPr>
              <a:t>the elaborations of the standards</a:t>
            </a:r>
            <a:r>
              <a:rPr lang="en-US" sz="1050" baseline="0" dirty="0" smtClean="0">
                <a:solidFill>
                  <a:srgbClr val="000000"/>
                </a:solidFill>
              </a:rPr>
              <a:t> </a:t>
            </a:r>
            <a:r>
              <a:rPr lang="en-US" sz="1050" dirty="0" smtClean="0">
                <a:solidFill>
                  <a:srgbClr val="000000"/>
                </a:solidFill>
              </a:rPr>
              <a:t>are narrative descriptions that integrate the annotations and provides a coherent description of how the SMPs play out in the K–5 classroom.</a:t>
            </a:r>
          </a:p>
          <a:p>
            <a:pPr marL="344488" lvl="1" indent="-171450">
              <a:spcBef>
                <a:spcPts val="200"/>
              </a:spcBef>
              <a:spcAft>
                <a:spcPts val="0"/>
              </a:spcAft>
              <a:buFont typeface="Lucida Grande"/>
              <a:buChar char="-"/>
              <a:defRPr/>
            </a:pPr>
            <a:r>
              <a:rPr lang="en-US" sz="1050" dirty="0" smtClean="0">
                <a:solidFill>
                  <a:srgbClr val="000000"/>
                </a:solidFill>
              </a:rPr>
              <a:t>Take a few minutes to read through either the Commentary version</a:t>
            </a:r>
            <a:r>
              <a:rPr lang="en-US" sz="1050" b="1" dirty="0" smtClean="0">
                <a:solidFill>
                  <a:srgbClr val="000000"/>
                </a:solidFill>
              </a:rPr>
              <a:t> or </a:t>
            </a:r>
            <a:r>
              <a:rPr lang="en-US" sz="1050" dirty="0" smtClean="0">
                <a:solidFill>
                  <a:srgbClr val="000000"/>
                </a:solidFill>
              </a:rPr>
              <a:t>the Elaboration version for both SMP 7 and SMP 8. </a:t>
            </a:r>
          </a:p>
          <a:p>
            <a:pPr marL="344488" lvl="1" indent="-171450">
              <a:spcBef>
                <a:spcPts val="200"/>
              </a:spcBef>
              <a:spcAft>
                <a:spcPts val="0"/>
              </a:spcAft>
              <a:buFont typeface="Lucida Grande"/>
              <a:buChar char="-"/>
              <a:defRPr/>
            </a:pPr>
            <a:r>
              <a:rPr lang="en-US" sz="1050" dirty="0" smtClean="0">
                <a:solidFill>
                  <a:srgbClr val="000000"/>
                </a:solidFill>
              </a:rPr>
              <a:t>While you are reading, think about how students would engage in each of these SMPs and compare the similarities and differences among the student behaviors for each of these two SMPs.</a:t>
            </a:r>
          </a:p>
          <a:p>
            <a:pPr marL="0" lvl="0" indent="0">
              <a:spcBef>
                <a:spcPts val="200"/>
              </a:spcBef>
              <a:spcAft>
                <a:spcPts val="0"/>
              </a:spcAft>
              <a:buFont typeface="Arial" charset="0"/>
              <a:buNone/>
              <a:defRPr/>
            </a:pPr>
            <a:endParaRPr lang="en-US" sz="1050" dirty="0" smtClean="0">
              <a:solidFill>
                <a:srgbClr val="000000"/>
              </a:solidFill>
            </a:endParaRPr>
          </a:p>
        </p:txBody>
      </p:sp>
    </p:spTree>
    <p:extLst>
      <p:ext uri="{BB962C8B-B14F-4D97-AF65-F5344CB8AC3E}">
        <p14:creationId xmlns:p14="http://schemas.microsoft.com/office/powerpoint/2010/main" val="2999849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EACB473-6621-4B04-81C6-4E963E90372E}" type="datetimeFigureOut">
              <a:rPr lang="en-US" smtClean="0"/>
              <a:t>1/19/18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86A63-0659-4084-A737-9E92FC8867E2}" type="slidenum">
              <a:rPr lang="en-US" smtClean="0"/>
              <a:t>‹#›</a:t>
            </a:fld>
            <a:endParaRPr lang="en-US"/>
          </a:p>
        </p:txBody>
      </p:sp>
    </p:spTree>
    <p:extLst>
      <p:ext uri="{BB962C8B-B14F-4D97-AF65-F5344CB8AC3E}">
        <p14:creationId xmlns:p14="http://schemas.microsoft.com/office/powerpoint/2010/main" val="4053790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ACB473-6621-4B04-81C6-4E963E90372E}" type="datetimeFigureOut">
              <a:rPr lang="en-US" smtClean="0"/>
              <a:t>1/19/18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86A63-0659-4084-A737-9E92FC8867E2}" type="slidenum">
              <a:rPr lang="en-US" smtClean="0"/>
              <a:t>‹#›</a:t>
            </a:fld>
            <a:endParaRPr lang="en-US"/>
          </a:p>
        </p:txBody>
      </p:sp>
    </p:spTree>
    <p:extLst>
      <p:ext uri="{BB962C8B-B14F-4D97-AF65-F5344CB8AC3E}">
        <p14:creationId xmlns:p14="http://schemas.microsoft.com/office/powerpoint/2010/main" val="3702282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ACB473-6621-4B04-81C6-4E963E90372E}" type="datetimeFigureOut">
              <a:rPr lang="en-US" smtClean="0"/>
              <a:t>1/19/18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86A63-0659-4084-A737-9E92FC8867E2}" type="slidenum">
              <a:rPr lang="en-US" smtClean="0"/>
              <a:t>‹#›</a:t>
            </a:fld>
            <a:endParaRPr lang="en-US"/>
          </a:p>
        </p:txBody>
      </p:sp>
    </p:spTree>
    <p:extLst>
      <p:ext uri="{BB962C8B-B14F-4D97-AF65-F5344CB8AC3E}">
        <p14:creationId xmlns:p14="http://schemas.microsoft.com/office/powerpoint/2010/main" val="358142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w/layered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228600"/>
            <a:ext cx="8610600" cy="533400"/>
          </a:xfrm>
        </p:spPr>
        <p:txBody>
          <a:bodyPr/>
          <a:lstStyle>
            <a:lvl1pPr algn="l">
              <a:defRPr sz="2800"/>
            </a:lvl1pPr>
          </a:lstStyle>
          <a:p>
            <a:r>
              <a:rPr lang="en-US" dirty="0" smtClean="0"/>
              <a:t>Click to add title text</a:t>
            </a:r>
            <a:endParaRPr lang="en-US" dirty="0"/>
          </a:p>
        </p:txBody>
      </p:sp>
      <p:sp>
        <p:nvSpPr>
          <p:cNvPr id="3" name="Content Placeholder 2"/>
          <p:cNvSpPr>
            <a:spLocks noGrp="1"/>
          </p:cNvSpPr>
          <p:nvPr>
            <p:ph idx="1"/>
          </p:nvPr>
        </p:nvSpPr>
        <p:spPr>
          <a:xfrm>
            <a:off x="304800" y="1524000"/>
            <a:ext cx="8610600" cy="4572000"/>
          </a:xfrm>
        </p:spPr>
        <p:txBody>
          <a:bodyPr/>
          <a:lstStyle>
            <a:lvl1pPr marL="0" indent="0">
              <a:buFontTx/>
              <a:buNone/>
              <a:defRPr sz="2400">
                <a:solidFill>
                  <a:schemeClr val="tx1"/>
                </a:solidFill>
              </a:defRPr>
            </a:lvl1pPr>
            <a:lvl2pPr marL="742950" indent="-285750">
              <a:buFont typeface="Arial"/>
              <a:buChar char="•"/>
              <a:defRPr sz="2200" baseline="0">
                <a:solidFill>
                  <a:schemeClr val="tx1"/>
                </a:solidFill>
              </a:defRPr>
            </a:lvl2pPr>
            <a:lvl3pPr marL="1544638" indent="-342900">
              <a:buFont typeface="Arial"/>
              <a:buChar char="•"/>
              <a:defRPr sz="2000" i="1">
                <a:solidFill>
                  <a:schemeClr val="tx1"/>
                </a:solidFill>
              </a:defRPr>
            </a:lvl3pPr>
            <a:lvl4pPr marL="1600200" indent="-228600">
              <a:buFont typeface="Wingdings" charset="2"/>
              <a:buChar char="§"/>
              <a:defRPr/>
            </a:lvl4pPr>
            <a:lvl5pPr marL="2057400" indent="-228600">
              <a:buFont typeface="Wingdings" charset="2"/>
              <a:buChar char="§"/>
              <a:defRPr/>
            </a:lvl5pPr>
          </a:lstStyle>
          <a:p>
            <a:r>
              <a:rPr lang="en-US" dirty="0" smtClean="0"/>
              <a:t>Click to edit</a:t>
            </a:r>
          </a:p>
          <a:p>
            <a:pPr lvl="1"/>
            <a:r>
              <a:rPr lang="en-US" dirty="0" smtClean="0"/>
              <a:t>This is the second line</a:t>
            </a:r>
          </a:p>
          <a:p>
            <a:pPr lvl="2"/>
            <a:r>
              <a:rPr lang="en-US" dirty="0" smtClean="0"/>
              <a:t>This is the third line</a:t>
            </a:r>
            <a:endParaRPr lang="en-US" dirty="0"/>
          </a:p>
        </p:txBody>
      </p:sp>
      <p:cxnSp>
        <p:nvCxnSpPr>
          <p:cNvPr id="8" name="Straight Connector 7"/>
          <p:cNvCxnSpPr/>
          <p:nvPr userDrawn="1"/>
        </p:nvCxnSpPr>
        <p:spPr bwMode="auto">
          <a:xfrm>
            <a:off x="304800" y="838200"/>
            <a:ext cx="8610600" cy="0"/>
          </a:xfrm>
          <a:prstGeom prst="line">
            <a:avLst/>
          </a:prstGeom>
          <a:solidFill>
            <a:schemeClr val="accent1"/>
          </a:solidFill>
          <a:ln w="22225" cap="flat" cmpd="sng" algn="ctr">
            <a:solidFill>
              <a:srgbClr val="000090"/>
            </a:solidFill>
            <a:prstDash val="solid"/>
            <a:round/>
            <a:headEnd type="none" w="med" len="med"/>
            <a:tailEnd type="none" w="med" len="med"/>
          </a:ln>
          <a:effectLst>
            <a:outerShdw blurRad="50800" dist="38100" dir="2700000" algn="tl" rotWithShape="0">
              <a:srgbClr val="000000">
                <a:alpha val="43000"/>
              </a:srgbClr>
            </a:outerShdw>
          </a:effectLst>
        </p:spPr>
      </p:cxnSp>
      <p:sp>
        <p:nvSpPr>
          <p:cNvPr id="15" name="Text Placeholder 14"/>
          <p:cNvSpPr>
            <a:spLocks noGrp="1"/>
          </p:cNvSpPr>
          <p:nvPr>
            <p:ph type="body" sz="quarter" idx="10" hasCustomPrompt="1"/>
          </p:nvPr>
        </p:nvSpPr>
        <p:spPr>
          <a:xfrm>
            <a:off x="304800" y="838200"/>
            <a:ext cx="8610600" cy="533400"/>
          </a:xfrm>
        </p:spPr>
        <p:txBody>
          <a:bodyPr/>
          <a:lstStyle>
            <a:lvl1pPr marL="0" indent="0">
              <a:buFontTx/>
              <a:buNone/>
              <a:defRPr sz="2200" baseline="0">
                <a:solidFill>
                  <a:srgbClr val="800000"/>
                </a:solidFill>
              </a:defRPr>
            </a:lvl1pPr>
          </a:lstStyle>
          <a:p>
            <a:pPr lvl="0"/>
            <a:r>
              <a:rPr lang="en-US" dirty="0" smtClean="0"/>
              <a:t>Click to edit subtitle text</a:t>
            </a:r>
          </a:p>
        </p:txBody>
      </p:sp>
      <p:sp>
        <p:nvSpPr>
          <p:cNvPr id="6" name="Rectangle 6"/>
          <p:cNvSpPr>
            <a:spLocks noGrp="1" noChangeArrowheads="1"/>
          </p:cNvSpPr>
          <p:nvPr>
            <p:ph type="sldNum" sz="quarter" idx="4"/>
          </p:nvPr>
        </p:nvSpPr>
        <p:spPr bwMode="auto">
          <a:xfrm>
            <a:off x="8610600" y="6579100"/>
            <a:ext cx="4572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b="0">
                <a:solidFill>
                  <a:srgbClr val="D9D9D9"/>
                </a:solidFill>
              </a:defRPr>
            </a:lvl1pPr>
          </a:lstStyle>
          <a:p>
            <a:fld id="{6EF36E0C-29D7-3046-B978-7B10A2E0CECE}" type="slidenum">
              <a:rPr lang="en-US" smtClean="0"/>
              <a:pPr/>
              <a:t>‹#›</a:t>
            </a:fld>
            <a:endParaRPr lang="en-US" dirty="0"/>
          </a:p>
        </p:txBody>
      </p:sp>
    </p:spTree>
    <p:extLst>
      <p:ext uri="{BB962C8B-B14F-4D97-AF65-F5344CB8AC3E}">
        <p14:creationId xmlns:p14="http://schemas.microsoft.com/office/powerpoint/2010/main" val="56222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ACB473-6621-4B04-81C6-4E963E90372E}" type="datetimeFigureOut">
              <a:rPr lang="en-US" smtClean="0"/>
              <a:t>1/19/18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86A63-0659-4084-A737-9E92FC8867E2}" type="slidenum">
              <a:rPr lang="en-US" smtClean="0"/>
              <a:t>‹#›</a:t>
            </a:fld>
            <a:endParaRPr lang="en-US"/>
          </a:p>
        </p:txBody>
      </p:sp>
    </p:spTree>
    <p:extLst>
      <p:ext uri="{BB962C8B-B14F-4D97-AF65-F5344CB8AC3E}">
        <p14:creationId xmlns:p14="http://schemas.microsoft.com/office/powerpoint/2010/main" val="4156988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ACB473-6621-4B04-81C6-4E963E90372E}" type="datetimeFigureOut">
              <a:rPr lang="en-US" smtClean="0"/>
              <a:t>1/19/18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86A63-0659-4084-A737-9E92FC8867E2}" type="slidenum">
              <a:rPr lang="en-US" smtClean="0"/>
              <a:t>‹#›</a:t>
            </a:fld>
            <a:endParaRPr lang="en-US"/>
          </a:p>
        </p:txBody>
      </p:sp>
    </p:spTree>
    <p:extLst>
      <p:ext uri="{BB962C8B-B14F-4D97-AF65-F5344CB8AC3E}">
        <p14:creationId xmlns:p14="http://schemas.microsoft.com/office/powerpoint/2010/main" val="2881775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ACB473-6621-4B04-81C6-4E963E90372E}" type="datetimeFigureOut">
              <a:rPr lang="en-US" smtClean="0"/>
              <a:t>1/19/18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86A63-0659-4084-A737-9E92FC8867E2}" type="slidenum">
              <a:rPr lang="en-US" smtClean="0"/>
              <a:t>‹#›</a:t>
            </a:fld>
            <a:endParaRPr lang="en-US"/>
          </a:p>
        </p:txBody>
      </p:sp>
    </p:spTree>
    <p:extLst>
      <p:ext uri="{BB962C8B-B14F-4D97-AF65-F5344CB8AC3E}">
        <p14:creationId xmlns:p14="http://schemas.microsoft.com/office/powerpoint/2010/main" val="761676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ACB473-6621-4B04-81C6-4E963E90372E}" type="datetimeFigureOut">
              <a:rPr lang="en-US" smtClean="0"/>
              <a:t>1/19/18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786A63-0659-4084-A737-9E92FC8867E2}" type="slidenum">
              <a:rPr lang="en-US" smtClean="0"/>
              <a:t>‹#›</a:t>
            </a:fld>
            <a:endParaRPr lang="en-US"/>
          </a:p>
        </p:txBody>
      </p:sp>
    </p:spTree>
    <p:extLst>
      <p:ext uri="{BB962C8B-B14F-4D97-AF65-F5344CB8AC3E}">
        <p14:creationId xmlns:p14="http://schemas.microsoft.com/office/powerpoint/2010/main" val="3934803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ACB473-6621-4B04-81C6-4E963E90372E}" type="datetimeFigureOut">
              <a:rPr lang="en-US" smtClean="0"/>
              <a:t>1/19/18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786A63-0659-4084-A737-9E92FC8867E2}" type="slidenum">
              <a:rPr lang="en-US" smtClean="0"/>
              <a:t>‹#›</a:t>
            </a:fld>
            <a:endParaRPr lang="en-US"/>
          </a:p>
        </p:txBody>
      </p:sp>
    </p:spTree>
    <p:extLst>
      <p:ext uri="{BB962C8B-B14F-4D97-AF65-F5344CB8AC3E}">
        <p14:creationId xmlns:p14="http://schemas.microsoft.com/office/powerpoint/2010/main" val="2315665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ACB473-6621-4B04-81C6-4E963E90372E}" type="datetimeFigureOut">
              <a:rPr lang="en-US" smtClean="0"/>
              <a:t>1/19/18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786A63-0659-4084-A737-9E92FC8867E2}" type="slidenum">
              <a:rPr lang="en-US" smtClean="0"/>
              <a:t>‹#›</a:t>
            </a:fld>
            <a:endParaRPr lang="en-US"/>
          </a:p>
        </p:txBody>
      </p:sp>
    </p:spTree>
    <p:extLst>
      <p:ext uri="{BB962C8B-B14F-4D97-AF65-F5344CB8AC3E}">
        <p14:creationId xmlns:p14="http://schemas.microsoft.com/office/powerpoint/2010/main" val="3302332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ACB473-6621-4B04-81C6-4E963E90372E}" type="datetimeFigureOut">
              <a:rPr lang="en-US" smtClean="0"/>
              <a:t>1/19/18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86A63-0659-4084-A737-9E92FC8867E2}" type="slidenum">
              <a:rPr lang="en-US" smtClean="0"/>
              <a:t>‹#›</a:t>
            </a:fld>
            <a:endParaRPr lang="en-US"/>
          </a:p>
        </p:txBody>
      </p:sp>
    </p:spTree>
    <p:extLst>
      <p:ext uri="{BB962C8B-B14F-4D97-AF65-F5344CB8AC3E}">
        <p14:creationId xmlns:p14="http://schemas.microsoft.com/office/powerpoint/2010/main" val="1021954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ACB473-6621-4B04-81C6-4E963E90372E}" type="datetimeFigureOut">
              <a:rPr lang="en-US" smtClean="0"/>
              <a:t>1/19/18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86A63-0659-4084-A737-9E92FC8867E2}" type="slidenum">
              <a:rPr lang="en-US" smtClean="0"/>
              <a:t>‹#›</a:t>
            </a:fld>
            <a:endParaRPr lang="en-US"/>
          </a:p>
        </p:txBody>
      </p:sp>
    </p:spTree>
    <p:extLst>
      <p:ext uri="{BB962C8B-B14F-4D97-AF65-F5344CB8AC3E}">
        <p14:creationId xmlns:p14="http://schemas.microsoft.com/office/powerpoint/2010/main" val="174866098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ACB473-6621-4B04-81C6-4E963E90372E}" type="datetimeFigureOut">
              <a:rPr lang="en-US" smtClean="0"/>
              <a:t>1/19/18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86A63-0659-4084-A737-9E92FC8867E2}" type="slidenum">
              <a:rPr lang="en-US" smtClean="0"/>
              <a:t>‹#›</a:t>
            </a:fld>
            <a:endParaRPr lang="en-US"/>
          </a:p>
        </p:txBody>
      </p:sp>
    </p:spTree>
    <p:extLst>
      <p:ext uri="{BB962C8B-B14F-4D97-AF65-F5344CB8AC3E}">
        <p14:creationId xmlns:p14="http://schemas.microsoft.com/office/powerpoint/2010/main" val="28533863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1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1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752600"/>
            <a:ext cx="7772400" cy="3067050"/>
          </a:xfrm>
        </p:spPr>
        <p:txBody>
          <a:bodyPr>
            <a:normAutofit fontScale="90000"/>
          </a:bodyPr>
          <a:lstStyle/>
          <a:p>
            <a:r>
              <a:rPr lang="en-US" dirty="0" smtClean="0"/>
              <a:t>Investigating Vertical Alignment </a:t>
            </a:r>
            <a:br>
              <a:rPr lang="en-US" dirty="0" smtClean="0"/>
            </a:br>
            <a:r>
              <a:rPr lang="en-US" dirty="0" smtClean="0"/>
              <a:t>and </a:t>
            </a:r>
            <a:br>
              <a:rPr lang="en-US" dirty="0" smtClean="0"/>
            </a:br>
            <a:r>
              <a:rPr lang="en-US" dirty="0" smtClean="0"/>
              <a:t>Math Practices 7 &amp; 8</a:t>
            </a:r>
            <a:br>
              <a:rPr lang="en-US" dirty="0" smtClean="0"/>
            </a:br>
            <a:r>
              <a:rPr lang="en-US" dirty="0" smtClean="0"/>
              <a:t> in Geometry</a:t>
            </a:r>
            <a:br>
              <a:rPr lang="en-US" dirty="0" smtClean="0"/>
            </a:br>
            <a:endParaRPr lang="en-US" dirty="0"/>
          </a:p>
        </p:txBody>
      </p:sp>
    </p:spTree>
    <p:extLst>
      <p:ext uri="{BB962C8B-B14F-4D97-AF65-F5344CB8AC3E}">
        <p14:creationId xmlns:p14="http://schemas.microsoft.com/office/powerpoint/2010/main" val="283973169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19200"/>
            <a:ext cx="8610600" cy="4876800"/>
          </a:xfrm>
        </p:spPr>
        <p:txBody>
          <a:bodyPr/>
          <a:lstStyle/>
          <a:p>
            <a:pPr>
              <a:spcBef>
                <a:spcPts val="1200"/>
              </a:spcBef>
            </a:pPr>
            <a:r>
              <a:rPr lang="en-US" dirty="0" smtClean="0"/>
              <a:t>Use the handout to discuss</a:t>
            </a:r>
            <a:r>
              <a:rPr lang="en-US" dirty="0" smtClean="0">
                <a:solidFill>
                  <a:srgbClr val="000000"/>
                </a:solidFill>
              </a:rPr>
              <a:t>:</a:t>
            </a:r>
            <a:endParaRPr lang="en-US" dirty="0">
              <a:solidFill>
                <a:srgbClr val="000000"/>
              </a:solidFill>
            </a:endParaRPr>
          </a:p>
          <a:p>
            <a:pPr marL="342900" indent="-342900">
              <a:spcBef>
                <a:spcPts val="1200"/>
              </a:spcBef>
              <a:buFont typeface="Arial" charset="0"/>
              <a:buChar char="•"/>
            </a:pPr>
            <a:r>
              <a:rPr lang="en-US" dirty="0">
                <a:solidFill>
                  <a:srgbClr val="000000"/>
                </a:solidFill>
              </a:rPr>
              <a:t>How will students engage in the mathematics through each of these SMPs</a:t>
            </a:r>
            <a:r>
              <a:rPr lang="en-US" dirty="0" smtClean="0">
                <a:solidFill>
                  <a:srgbClr val="000000"/>
                </a:solidFill>
              </a:rPr>
              <a:t>?</a:t>
            </a:r>
          </a:p>
          <a:p>
            <a:pPr marL="342900" indent="-342900">
              <a:spcBef>
                <a:spcPts val="1200"/>
              </a:spcBef>
              <a:buFont typeface="Arial" charset="0"/>
              <a:buChar char="•"/>
            </a:pPr>
            <a:r>
              <a:rPr lang="en-US" dirty="0" smtClean="0">
                <a:solidFill>
                  <a:srgbClr val="000000"/>
                </a:solidFill>
              </a:rPr>
              <a:t>Similarities?</a:t>
            </a:r>
          </a:p>
          <a:p>
            <a:pPr marL="342900" indent="-342900">
              <a:spcBef>
                <a:spcPts val="1200"/>
              </a:spcBef>
              <a:buFont typeface="Arial" charset="0"/>
              <a:buChar char="•"/>
            </a:pPr>
            <a:r>
              <a:rPr lang="en-US" dirty="0" smtClean="0">
                <a:solidFill>
                  <a:srgbClr val="000000"/>
                </a:solidFill>
              </a:rPr>
              <a:t>Differences?</a:t>
            </a:r>
            <a:endParaRPr lang="en-US" dirty="0">
              <a:solidFill>
                <a:srgbClr val="000000"/>
              </a:solidFill>
            </a:endParaRPr>
          </a:p>
        </p:txBody>
      </p:sp>
      <p:sp>
        <p:nvSpPr>
          <p:cNvPr id="6" name="Slide Number Placeholder 5"/>
          <p:cNvSpPr>
            <a:spLocks noGrp="1"/>
          </p:cNvSpPr>
          <p:nvPr>
            <p:ph type="sldNum" sz="quarter" idx="4"/>
          </p:nvPr>
        </p:nvSpPr>
        <p:spPr/>
        <p:txBody>
          <a:bodyPr/>
          <a:lstStyle/>
          <a:p>
            <a:fld id="{6EF36E0C-29D7-3046-B978-7B10A2E0CECE}" type="slidenum">
              <a:rPr lang="en-US" smtClean="0"/>
              <a:pPr/>
              <a:t>10</a:t>
            </a:fld>
            <a:endParaRPr lang="en-US" dirty="0"/>
          </a:p>
        </p:txBody>
      </p:sp>
      <p:sp>
        <p:nvSpPr>
          <p:cNvPr id="7" name="Title 1"/>
          <p:cNvSpPr>
            <a:spLocks noGrp="1"/>
          </p:cNvSpPr>
          <p:nvPr>
            <p:ph type="title"/>
          </p:nvPr>
        </p:nvSpPr>
        <p:spPr>
          <a:xfrm>
            <a:off x="304800" y="228600"/>
            <a:ext cx="8610600" cy="609600"/>
          </a:xfrm>
          <a:solidFill>
            <a:schemeClr val="tx2">
              <a:lumMod val="60000"/>
              <a:lumOff val="40000"/>
            </a:schemeClr>
          </a:solidFill>
          <a:ln>
            <a:solidFill>
              <a:schemeClr val="accent2"/>
            </a:solidFill>
          </a:ln>
        </p:spPr>
        <p:txBody>
          <a:bodyPr>
            <a:noAutofit/>
          </a:bodyPr>
          <a:lstStyle/>
          <a:p>
            <a:pPr algn="ctr"/>
            <a:r>
              <a:rPr lang="en-US" sz="3600" b="1" dirty="0" smtClean="0">
                <a:solidFill>
                  <a:schemeClr val="bg1"/>
                </a:solidFill>
              </a:rPr>
              <a:t>Looking for Evidence of the Math Practices</a:t>
            </a:r>
            <a:endParaRPr lang="en-US" sz="3600" b="1" dirty="0">
              <a:solidFill>
                <a:schemeClr val="bg1"/>
              </a:solidFill>
            </a:endParaRPr>
          </a:p>
        </p:txBody>
      </p:sp>
      <p:pic>
        <p:nvPicPr>
          <p:cNvPr id="9" name="Picture 8" descr="Screen Shot 2017-04-13 at 4.23.3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2514600"/>
            <a:ext cx="3351653" cy="4038334"/>
          </a:xfrm>
          <a:prstGeom prst="rect">
            <a:avLst/>
          </a:prstGeom>
          <a:ln>
            <a:solidFill>
              <a:srgbClr val="000000"/>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89724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19200"/>
            <a:ext cx="8610600" cy="4876800"/>
          </a:xfrm>
        </p:spPr>
        <p:txBody>
          <a:bodyPr/>
          <a:lstStyle/>
          <a:p>
            <a:pPr>
              <a:spcBef>
                <a:spcPts val="1200"/>
              </a:spcBef>
            </a:pPr>
            <a:r>
              <a:rPr lang="en-US" dirty="0" smtClean="0"/>
              <a:t>Use this handout to</a:t>
            </a:r>
            <a:r>
              <a:rPr lang="en-US" dirty="0" smtClean="0">
                <a:solidFill>
                  <a:srgbClr val="000000"/>
                </a:solidFill>
              </a:rPr>
              <a:t>:</a:t>
            </a:r>
            <a:endParaRPr lang="en-US" dirty="0">
              <a:solidFill>
                <a:srgbClr val="000000"/>
              </a:solidFill>
            </a:endParaRPr>
          </a:p>
          <a:p>
            <a:pPr marL="342900" indent="-342900">
              <a:spcBef>
                <a:spcPts val="1200"/>
              </a:spcBef>
              <a:buFont typeface="Arial" charset="0"/>
              <a:buChar char="•"/>
            </a:pPr>
            <a:r>
              <a:rPr lang="en-US" dirty="0" smtClean="0">
                <a:solidFill>
                  <a:srgbClr val="000000"/>
                </a:solidFill>
              </a:rPr>
              <a:t>Check off actions during task</a:t>
            </a:r>
          </a:p>
          <a:p>
            <a:pPr marL="342900" indent="-342900">
              <a:spcBef>
                <a:spcPts val="1200"/>
              </a:spcBef>
              <a:buFont typeface="Arial" charset="0"/>
              <a:buChar char="•"/>
            </a:pPr>
            <a:r>
              <a:rPr lang="en-US" dirty="0" smtClean="0">
                <a:solidFill>
                  <a:srgbClr val="000000"/>
                </a:solidFill>
              </a:rPr>
              <a:t>Record observations during task</a:t>
            </a:r>
            <a:endParaRPr lang="en-US" dirty="0">
              <a:solidFill>
                <a:srgbClr val="000000"/>
              </a:solidFill>
            </a:endParaRPr>
          </a:p>
        </p:txBody>
      </p:sp>
      <p:sp>
        <p:nvSpPr>
          <p:cNvPr id="6" name="Slide Number Placeholder 5"/>
          <p:cNvSpPr>
            <a:spLocks noGrp="1"/>
          </p:cNvSpPr>
          <p:nvPr>
            <p:ph type="sldNum" sz="quarter" idx="4"/>
          </p:nvPr>
        </p:nvSpPr>
        <p:spPr/>
        <p:txBody>
          <a:bodyPr/>
          <a:lstStyle/>
          <a:p>
            <a:fld id="{6EF36E0C-29D7-3046-B978-7B10A2E0CECE}" type="slidenum">
              <a:rPr lang="en-US" smtClean="0"/>
              <a:pPr/>
              <a:t>11</a:t>
            </a:fld>
            <a:endParaRPr lang="en-US" dirty="0"/>
          </a:p>
        </p:txBody>
      </p:sp>
      <p:sp>
        <p:nvSpPr>
          <p:cNvPr id="7" name="Title 1"/>
          <p:cNvSpPr>
            <a:spLocks noGrp="1"/>
          </p:cNvSpPr>
          <p:nvPr>
            <p:ph type="title"/>
          </p:nvPr>
        </p:nvSpPr>
        <p:spPr>
          <a:xfrm>
            <a:off x="304800" y="228600"/>
            <a:ext cx="8610600" cy="609600"/>
          </a:xfrm>
          <a:solidFill>
            <a:schemeClr val="tx2">
              <a:lumMod val="60000"/>
              <a:lumOff val="40000"/>
            </a:schemeClr>
          </a:solidFill>
          <a:ln>
            <a:solidFill>
              <a:schemeClr val="accent2"/>
            </a:solidFill>
          </a:ln>
        </p:spPr>
        <p:txBody>
          <a:bodyPr>
            <a:noAutofit/>
          </a:bodyPr>
          <a:lstStyle/>
          <a:p>
            <a:pPr algn="ctr"/>
            <a:r>
              <a:rPr lang="en-US" sz="3600" b="1" dirty="0" smtClean="0">
                <a:solidFill>
                  <a:schemeClr val="bg1"/>
                </a:solidFill>
              </a:rPr>
              <a:t>Looking for Evidence of the Math Practices</a:t>
            </a:r>
            <a:endParaRPr lang="en-US" sz="3600" b="1" dirty="0">
              <a:solidFill>
                <a:schemeClr val="bg1"/>
              </a:solidFill>
            </a:endParaRPr>
          </a:p>
        </p:txBody>
      </p:sp>
      <p:pic>
        <p:nvPicPr>
          <p:cNvPr id="8" name="Picture 7" descr="Screen Shot 2017-04-20 at 7.26.3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1828800"/>
            <a:ext cx="3757012" cy="4495800"/>
          </a:xfrm>
          <a:prstGeom prst="rect">
            <a:avLst/>
          </a:prstGeom>
          <a:ln>
            <a:solidFill>
              <a:srgbClr val="000000"/>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69505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6EF36E0C-29D7-3046-B978-7B10A2E0CECE}" type="slidenum">
              <a:rPr lang="en-US" smtClean="0"/>
              <a:pPr/>
              <a:t>12</a:t>
            </a:fld>
            <a:endParaRPr lang="en-US" dirty="0"/>
          </a:p>
        </p:txBody>
      </p:sp>
      <p:sp>
        <p:nvSpPr>
          <p:cNvPr id="7" name="Title 1"/>
          <p:cNvSpPr>
            <a:spLocks noGrp="1"/>
          </p:cNvSpPr>
          <p:nvPr>
            <p:ph type="title"/>
          </p:nvPr>
        </p:nvSpPr>
        <p:spPr>
          <a:xfrm>
            <a:off x="304800" y="228600"/>
            <a:ext cx="8610600" cy="609600"/>
          </a:xfrm>
          <a:solidFill>
            <a:schemeClr val="tx2">
              <a:lumMod val="60000"/>
              <a:lumOff val="40000"/>
            </a:schemeClr>
          </a:solidFill>
          <a:ln>
            <a:solidFill>
              <a:schemeClr val="accent2"/>
            </a:solidFill>
          </a:ln>
        </p:spPr>
        <p:txBody>
          <a:bodyPr>
            <a:noAutofit/>
          </a:bodyPr>
          <a:lstStyle/>
          <a:p>
            <a:pPr algn="ctr"/>
            <a:r>
              <a:rPr lang="en-US" sz="3600" b="1" dirty="0" smtClean="0">
                <a:solidFill>
                  <a:schemeClr val="bg1"/>
                </a:solidFill>
              </a:rPr>
              <a:t>Math Learning Experience:  Tangrams</a:t>
            </a:r>
            <a:endParaRPr lang="en-US" sz="3600" b="1" dirty="0">
              <a:solidFill>
                <a:schemeClr val="bg1"/>
              </a:solidFill>
            </a:endParaRPr>
          </a:p>
        </p:txBody>
      </p:sp>
      <p:pic>
        <p:nvPicPr>
          <p:cNvPr id="9" name="Content Placeholder 8"/>
          <p:cNvPicPr>
            <a:picLocks noGrp="1" noChangeAspect="1"/>
          </p:cNvPicPr>
          <p:nvPr>
            <p:ph idx="1"/>
          </p:nvPr>
        </p:nvPicPr>
        <p:blipFill rotWithShape="1">
          <a:blip r:embed="rId3"/>
          <a:srcRect l="-294" t="-785" r="192" b="284"/>
          <a:stretch/>
        </p:blipFill>
        <p:spPr>
          <a:xfrm>
            <a:off x="4953000" y="1828800"/>
            <a:ext cx="3821164" cy="4135718"/>
          </a:xfrm>
          <a:prstGeom prst="rect">
            <a:avLst/>
          </a:prstGeom>
        </p:spPr>
      </p:pic>
      <p:sp>
        <p:nvSpPr>
          <p:cNvPr id="2" name="TextBox 1"/>
          <p:cNvSpPr txBox="1"/>
          <p:nvPr/>
        </p:nvSpPr>
        <p:spPr>
          <a:xfrm>
            <a:off x="762000" y="1219200"/>
            <a:ext cx="5894161" cy="3539430"/>
          </a:xfrm>
          <a:prstGeom prst="rect">
            <a:avLst/>
          </a:prstGeom>
          <a:noFill/>
        </p:spPr>
        <p:txBody>
          <a:bodyPr wrap="none" rtlCol="0">
            <a:spAutoFit/>
          </a:bodyPr>
          <a:lstStyle/>
          <a:p>
            <a:r>
              <a:rPr lang="en-US" sz="3200" dirty="0" smtClean="0"/>
              <a:t>A tangram is an ancient geometric </a:t>
            </a:r>
          </a:p>
          <a:p>
            <a:r>
              <a:rPr lang="en-US" sz="3200" dirty="0"/>
              <a:t>p</a:t>
            </a:r>
            <a:r>
              <a:rPr lang="en-US" sz="3200" dirty="0" smtClean="0"/>
              <a:t>uzzle with 7 shapes:</a:t>
            </a:r>
          </a:p>
          <a:p>
            <a:pPr marL="285750" indent="-285750">
              <a:buFont typeface="Arial"/>
              <a:buChar char="•"/>
            </a:pPr>
            <a:r>
              <a:rPr lang="en-US" sz="3200" dirty="0" smtClean="0"/>
              <a:t>2 large triangles</a:t>
            </a:r>
          </a:p>
          <a:p>
            <a:pPr marL="285750" indent="-285750">
              <a:buFont typeface="Arial"/>
              <a:buChar char="•"/>
            </a:pPr>
            <a:r>
              <a:rPr lang="en-US" sz="3200" dirty="0" smtClean="0"/>
              <a:t>1 medium triangle</a:t>
            </a:r>
          </a:p>
          <a:p>
            <a:pPr marL="285750" indent="-285750">
              <a:buFont typeface="Arial"/>
              <a:buChar char="•"/>
            </a:pPr>
            <a:r>
              <a:rPr lang="en-US" sz="3200" dirty="0" smtClean="0"/>
              <a:t>2 small triangles</a:t>
            </a:r>
          </a:p>
          <a:p>
            <a:pPr marL="285750" indent="-285750">
              <a:buFont typeface="Arial"/>
              <a:buChar char="•"/>
            </a:pPr>
            <a:r>
              <a:rPr lang="en-US" sz="3200" dirty="0" smtClean="0"/>
              <a:t>1 square</a:t>
            </a:r>
          </a:p>
          <a:p>
            <a:pPr marL="285750" indent="-285750">
              <a:buFont typeface="Arial"/>
              <a:buChar char="•"/>
            </a:pPr>
            <a:r>
              <a:rPr lang="en-US" sz="3200" dirty="0" smtClean="0"/>
              <a:t>1 parallelogram</a:t>
            </a:r>
            <a:endParaRPr lang="en-US" sz="3200" dirty="0"/>
          </a:p>
        </p:txBody>
      </p:sp>
    </p:spTree>
    <p:extLst>
      <p:ext uri="{BB962C8B-B14F-4D97-AF65-F5344CB8AC3E}">
        <p14:creationId xmlns:p14="http://schemas.microsoft.com/office/powerpoint/2010/main" val="3045340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6EF36E0C-29D7-3046-B978-7B10A2E0CECE}" type="slidenum">
              <a:rPr lang="en-US" smtClean="0"/>
              <a:pPr/>
              <a:t>13</a:t>
            </a:fld>
            <a:endParaRPr lang="en-US" dirty="0"/>
          </a:p>
        </p:txBody>
      </p:sp>
      <p:sp>
        <p:nvSpPr>
          <p:cNvPr id="7" name="Title 1"/>
          <p:cNvSpPr>
            <a:spLocks noGrp="1"/>
          </p:cNvSpPr>
          <p:nvPr>
            <p:ph type="title"/>
          </p:nvPr>
        </p:nvSpPr>
        <p:spPr>
          <a:xfrm>
            <a:off x="304800" y="228600"/>
            <a:ext cx="8610600" cy="609600"/>
          </a:xfrm>
          <a:solidFill>
            <a:schemeClr val="tx2">
              <a:lumMod val="60000"/>
              <a:lumOff val="40000"/>
            </a:schemeClr>
          </a:solidFill>
          <a:ln>
            <a:solidFill>
              <a:schemeClr val="accent2"/>
            </a:solidFill>
          </a:ln>
        </p:spPr>
        <p:txBody>
          <a:bodyPr>
            <a:noAutofit/>
          </a:bodyPr>
          <a:lstStyle/>
          <a:p>
            <a:pPr algn="ctr"/>
            <a:r>
              <a:rPr lang="en-US" sz="3200" b="1" dirty="0" smtClean="0">
                <a:solidFill>
                  <a:schemeClr val="bg1"/>
                </a:solidFill>
              </a:rPr>
              <a:t>Math Learning Experience:  Composing Shapes</a:t>
            </a:r>
            <a:endParaRPr lang="en-US" sz="3200" b="1" dirty="0">
              <a:solidFill>
                <a:schemeClr val="bg1"/>
              </a:solidFill>
            </a:endParaRPr>
          </a:p>
        </p:txBody>
      </p:sp>
      <p:sp>
        <p:nvSpPr>
          <p:cNvPr id="3" name="Content Placeholder 2"/>
          <p:cNvSpPr>
            <a:spLocks noGrp="1"/>
          </p:cNvSpPr>
          <p:nvPr>
            <p:ph idx="1"/>
          </p:nvPr>
        </p:nvSpPr>
        <p:spPr>
          <a:xfrm>
            <a:off x="381000" y="1295400"/>
            <a:ext cx="8534400" cy="4800600"/>
          </a:xfrm>
        </p:spPr>
        <p:txBody>
          <a:bodyPr>
            <a:normAutofit/>
          </a:bodyPr>
          <a:lstStyle/>
          <a:p>
            <a:r>
              <a:rPr lang="en-US" sz="3200" dirty="0" smtClean="0"/>
              <a:t>Using only the 2 small triangles:</a:t>
            </a:r>
          </a:p>
          <a:p>
            <a:endParaRPr lang="en-US" sz="3200" dirty="0"/>
          </a:p>
          <a:p>
            <a:pPr marL="342900" indent="-342900">
              <a:buFont typeface="Arial"/>
              <a:buChar char="•"/>
            </a:pPr>
            <a:r>
              <a:rPr lang="en-US" sz="3200" dirty="0" smtClean="0"/>
              <a:t>Make a square</a:t>
            </a:r>
          </a:p>
          <a:p>
            <a:pPr marL="342900" indent="-342900">
              <a:buFont typeface="Arial"/>
              <a:buChar char="•"/>
            </a:pPr>
            <a:endParaRPr lang="en-US" sz="3200" dirty="0"/>
          </a:p>
          <a:p>
            <a:pPr marL="342900" indent="-342900">
              <a:buFont typeface="Arial"/>
              <a:buChar char="•"/>
            </a:pPr>
            <a:r>
              <a:rPr lang="en-US" sz="3200" dirty="0" smtClean="0"/>
              <a:t>Make a larger triangle</a:t>
            </a:r>
          </a:p>
          <a:p>
            <a:pPr marL="342900" indent="-342900">
              <a:buFont typeface="Arial"/>
              <a:buChar char="•"/>
            </a:pPr>
            <a:endParaRPr lang="en-US" sz="3200" dirty="0"/>
          </a:p>
          <a:p>
            <a:pPr marL="342900" indent="-342900">
              <a:buFont typeface="Arial"/>
              <a:buChar char="•"/>
            </a:pPr>
            <a:r>
              <a:rPr lang="en-US" sz="3200" dirty="0" smtClean="0"/>
              <a:t>Make a parallelogram</a:t>
            </a:r>
            <a:endParaRPr lang="en-US" sz="3200" dirty="0"/>
          </a:p>
        </p:txBody>
      </p:sp>
      <p:sp>
        <p:nvSpPr>
          <p:cNvPr id="4" name="TextBox 3"/>
          <p:cNvSpPr txBox="1"/>
          <p:nvPr/>
        </p:nvSpPr>
        <p:spPr>
          <a:xfrm>
            <a:off x="5979151" y="2315216"/>
            <a:ext cx="184666" cy="369332"/>
          </a:xfrm>
          <a:prstGeom prst="rect">
            <a:avLst/>
          </a:prstGeom>
          <a:noFill/>
        </p:spPr>
        <p:txBody>
          <a:bodyPr wrap="none" rtlCol="0">
            <a:spAutoFit/>
          </a:bodyPr>
          <a:lstStyle/>
          <a:p>
            <a:endParaRPr lang="en-US" dirty="0"/>
          </a:p>
        </p:txBody>
      </p:sp>
      <p:sp>
        <p:nvSpPr>
          <p:cNvPr id="8" name="Trapezoid 5"/>
          <p:cNvSpPr/>
          <p:nvPr/>
        </p:nvSpPr>
        <p:spPr>
          <a:xfrm>
            <a:off x="5791200" y="2286000"/>
            <a:ext cx="1025572" cy="967633"/>
          </a:xfrm>
          <a:custGeom>
            <a:avLst/>
            <a:gdLst>
              <a:gd name="connsiteX0" fmla="*/ 0 w 3743523"/>
              <a:gd name="connsiteY0" fmla="*/ 1196239 h 1196239"/>
              <a:gd name="connsiteX1" fmla="*/ 299060 w 3743523"/>
              <a:gd name="connsiteY1" fmla="*/ 0 h 1196239"/>
              <a:gd name="connsiteX2" fmla="*/ 3444463 w 3743523"/>
              <a:gd name="connsiteY2" fmla="*/ 0 h 1196239"/>
              <a:gd name="connsiteX3" fmla="*/ 3743523 w 3743523"/>
              <a:gd name="connsiteY3" fmla="*/ 1196239 h 1196239"/>
              <a:gd name="connsiteX4" fmla="*/ 0 w 3743523"/>
              <a:gd name="connsiteY4" fmla="*/ 1196239 h 1196239"/>
              <a:gd name="connsiteX0" fmla="*/ 0 w 3743523"/>
              <a:gd name="connsiteY0" fmla="*/ 1196239 h 1196239"/>
              <a:gd name="connsiteX1" fmla="*/ 1014365 w 3743523"/>
              <a:gd name="connsiteY1" fmla="*/ 52626 h 1196239"/>
              <a:gd name="connsiteX2" fmla="*/ 3444463 w 3743523"/>
              <a:gd name="connsiteY2" fmla="*/ 0 h 1196239"/>
              <a:gd name="connsiteX3" fmla="*/ 3743523 w 3743523"/>
              <a:gd name="connsiteY3" fmla="*/ 1196239 h 1196239"/>
              <a:gd name="connsiteX4" fmla="*/ 0 w 3743523"/>
              <a:gd name="connsiteY4" fmla="*/ 1196239 h 1196239"/>
              <a:gd name="connsiteX0" fmla="*/ 0 w 3743523"/>
              <a:gd name="connsiteY0" fmla="*/ 1196239 h 1196239"/>
              <a:gd name="connsiteX1" fmla="*/ 1051614 w 3743523"/>
              <a:gd name="connsiteY1" fmla="*/ 63828 h 1196239"/>
              <a:gd name="connsiteX2" fmla="*/ 3444463 w 3743523"/>
              <a:gd name="connsiteY2" fmla="*/ 0 h 1196239"/>
              <a:gd name="connsiteX3" fmla="*/ 3743523 w 3743523"/>
              <a:gd name="connsiteY3" fmla="*/ 1196239 h 1196239"/>
              <a:gd name="connsiteX4" fmla="*/ 0 w 3743523"/>
              <a:gd name="connsiteY4" fmla="*/ 1196239 h 1196239"/>
              <a:gd name="connsiteX0" fmla="*/ 0 w 3924679"/>
              <a:gd name="connsiteY0" fmla="*/ 1196239 h 1196239"/>
              <a:gd name="connsiteX1" fmla="*/ 1051614 w 3924679"/>
              <a:gd name="connsiteY1" fmla="*/ 63828 h 1196239"/>
              <a:gd name="connsiteX2" fmla="*/ 3444463 w 3924679"/>
              <a:gd name="connsiteY2" fmla="*/ 0 h 1196239"/>
              <a:gd name="connsiteX3" fmla="*/ 3924679 w 3924679"/>
              <a:gd name="connsiteY3" fmla="*/ 1080112 h 1196239"/>
              <a:gd name="connsiteX4" fmla="*/ 0 w 3924679"/>
              <a:gd name="connsiteY4" fmla="*/ 1196239 h 1196239"/>
              <a:gd name="connsiteX0" fmla="*/ 0 w 3924679"/>
              <a:gd name="connsiteY0" fmla="*/ 1132411 h 1132411"/>
              <a:gd name="connsiteX1" fmla="*/ 1051614 w 3924679"/>
              <a:gd name="connsiteY1" fmla="*/ 0 h 1132411"/>
              <a:gd name="connsiteX2" fmla="*/ 3032243 w 3924679"/>
              <a:gd name="connsiteY2" fmla="*/ 145293 h 1132411"/>
              <a:gd name="connsiteX3" fmla="*/ 3924679 w 3924679"/>
              <a:gd name="connsiteY3" fmla="*/ 1016284 h 1132411"/>
              <a:gd name="connsiteX4" fmla="*/ 0 w 3924679"/>
              <a:gd name="connsiteY4" fmla="*/ 1132411 h 1132411"/>
              <a:gd name="connsiteX0" fmla="*/ 0 w 3924679"/>
              <a:gd name="connsiteY0" fmla="*/ 1132411 h 1132411"/>
              <a:gd name="connsiteX1" fmla="*/ 1051614 w 3924679"/>
              <a:gd name="connsiteY1" fmla="*/ 0 h 1132411"/>
              <a:gd name="connsiteX2" fmla="*/ 2984516 w 3924679"/>
              <a:gd name="connsiteY2" fmla="*/ 195933 h 1132411"/>
              <a:gd name="connsiteX3" fmla="*/ 3924679 w 3924679"/>
              <a:gd name="connsiteY3" fmla="*/ 1016284 h 1132411"/>
              <a:gd name="connsiteX4" fmla="*/ 0 w 3924679"/>
              <a:gd name="connsiteY4" fmla="*/ 1132411 h 1132411"/>
              <a:gd name="connsiteX0" fmla="*/ 0 w 3924679"/>
              <a:gd name="connsiteY0" fmla="*/ 1132411 h 1132411"/>
              <a:gd name="connsiteX1" fmla="*/ 1051614 w 3924679"/>
              <a:gd name="connsiteY1" fmla="*/ 0 h 1132411"/>
              <a:gd name="connsiteX2" fmla="*/ 2983788 w 3924679"/>
              <a:gd name="connsiteY2" fmla="*/ 171343 h 1132411"/>
              <a:gd name="connsiteX3" fmla="*/ 3924679 w 3924679"/>
              <a:gd name="connsiteY3" fmla="*/ 1016284 h 1132411"/>
              <a:gd name="connsiteX4" fmla="*/ 0 w 3924679"/>
              <a:gd name="connsiteY4" fmla="*/ 1132411 h 1132411"/>
              <a:gd name="connsiteX0" fmla="*/ 0 w 3924679"/>
              <a:gd name="connsiteY0" fmla="*/ 961068 h 961068"/>
              <a:gd name="connsiteX1" fmla="*/ 884571 w 3924679"/>
              <a:gd name="connsiteY1" fmla="*/ 5895 h 961068"/>
              <a:gd name="connsiteX2" fmla="*/ 2983788 w 3924679"/>
              <a:gd name="connsiteY2" fmla="*/ 0 h 961068"/>
              <a:gd name="connsiteX3" fmla="*/ 3924679 w 3924679"/>
              <a:gd name="connsiteY3" fmla="*/ 844941 h 961068"/>
              <a:gd name="connsiteX4" fmla="*/ 0 w 3924679"/>
              <a:gd name="connsiteY4" fmla="*/ 961068 h 961068"/>
              <a:gd name="connsiteX0" fmla="*/ 0 w 3910392"/>
              <a:gd name="connsiteY0" fmla="*/ 961068 h 961068"/>
              <a:gd name="connsiteX1" fmla="*/ 884571 w 3910392"/>
              <a:gd name="connsiteY1" fmla="*/ 5895 h 961068"/>
              <a:gd name="connsiteX2" fmla="*/ 2983788 w 3910392"/>
              <a:gd name="connsiteY2" fmla="*/ 0 h 961068"/>
              <a:gd name="connsiteX3" fmla="*/ 3910392 w 3910392"/>
              <a:gd name="connsiteY3" fmla="*/ 944954 h 961068"/>
              <a:gd name="connsiteX4" fmla="*/ 0 w 3910392"/>
              <a:gd name="connsiteY4" fmla="*/ 961068 h 961068"/>
              <a:gd name="connsiteX0" fmla="*/ 0 w 3910392"/>
              <a:gd name="connsiteY0" fmla="*/ 961068 h 973529"/>
              <a:gd name="connsiteX1" fmla="*/ 884571 w 3910392"/>
              <a:gd name="connsiteY1" fmla="*/ 5895 h 973529"/>
              <a:gd name="connsiteX2" fmla="*/ 2983788 w 3910392"/>
              <a:gd name="connsiteY2" fmla="*/ 0 h 973529"/>
              <a:gd name="connsiteX3" fmla="*/ 3910392 w 3910392"/>
              <a:gd name="connsiteY3" fmla="*/ 973529 h 973529"/>
              <a:gd name="connsiteX4" fmla="*/ 0 w 3910392"/>
              <a:gd name="connsiteY4" fmla="*/ 961068 h 973529"/>
              <a:gd name="connsiteX0" fmla="*/ 0 w 3881817"/>
              <a:gd name="connsiteY0" fmla="*/ 961068 h 961068"/>
              <a:gd name="connsiteX1" fmla="*/ 884571 w 3881817"/>
              <a:gd name="connsiteY1" fmla="*/ 5895 h 961068"/>
              <a:gd name="connsiteX2" fmla="*/ 2983788 w 3881817"/>
              <a:gd name="connsiteY2" fmla="*/ 0 h 961068"/>
              <a:gd name="connsiteX3" fmla="*/ 3881817 w 3881817"/>
              <a:gd name="connsiteY3" fmla="*/ 959241 h 961068"/>
              <a:gd name="connsiteX4" fmla="*/ 0 w 3881817"/>
              <a:gd name="connsiteY4" fmla="*/ 961068 h 961068"/>
              <a:gd name="connsiteX0" fmla="*/ 0 w 3881817"/>
              <a:gd name="connsiteY0" fmla="*/ 969460 h 969460"/>
              <a:gd name="connsiteX1" fmla="*/ 1927558 w 3881817"/>
              <a:gd name="connsiteY1" fmla="*/ 0 h 969460"/>
              <a:gd name="connsiteX2" fmla="*/ 2983788 w 3881817"/>
              <a:gd name="connsiteY2" fmla="*/ 8392 h 969460"/>
              <a:gd name="connsiteX3" fmla="*/ 3881817 w 3881817"/>
              <a:gd name="connsiteY3" fmla="*/ 967633 h 969460"/>
              <a:gd name="connsiteX4" fmla="*/ 0 w 3881817"/>
              <a:gd name="connsiteY4" fmla="*/ 969460 h 969460"/>
              <a:gd name="connsiteX0" fmla="*/ 1255 w 1954259"/>
              <a:gd name="connsiteY0" fmla="*/ 955173 h 967633"/>
              <a:gd name="connsiteX1" fmla="*/ 0 w 1954259"/>
              <a:gd name="connsiteY1" fmla="*/ 0 h 967633"/>
              <a:gd name="connsiteX2" fmla="*/ 1056230 w 1954259"/>
              <a:gd name="connsiteY2" fmla="*/ 8392 h 967633"/>
              <a:gd name="connsiteX3" fmla="*/ 1954259 w 1954259"/>
              <a:gd name="connsiteY3" fmla="*/ 967633 h 967633"/>
              <a:gd name="connsiteX4" fmla="*/ 1255 w 1954259"/>
              <a:gd name="connsiteY4" fmla="*/ 955173 h 967633"/>
              <a:gd name="connsiteX0" fmla="*/ 15542 w 1954259"/>
              <a:gd name="connsiteY0" fmla="*/ 983748 h 983748"/>
              <a:gd name="connsiteX1" fmla="*/ 0 w 1954259"/>
              <a:gd name="connsiteY1" fmla="*/ 0 h 983748"/>
              <a:gd name="connsiteX2" fmla="*/ 1056230 w 1954259"/>
              <a:gd name="connsiteY2" fmla="*/ 8392 h 983748"/>
              <a:gd name="connsiteX3" fmla="*/ 1954259 w 1954259"/>
              <a:gd name="connsiteY3" fmla="*/ 967633 h 983748"/>
              <a:gd name="connsiteX4" fmla="*/ 15542 w 1954259"/>
              <a:gd name="connsiteY4" fmla="*/ 983748 h 983748"/>
              <a:gd name="connsiteX0" fmla="*/ 15542 w 1954259"/>
              <a:gd name="connsiteY0" fmla="*/ 955173 h 967633"/>
              <a:gd name="connsiteX1" fmla="*/ 0 w 1954259"/>
              <a:gd name="connsiteY1" fmla="*/ 0 h 967633"/>
              <a:gd name="connsiteX2" fmla="*/ 1056230 w 1954259"/>
              <a:gd name="connsiteY2" fmla="*/ 8392 h 967633"/>
              <a:gd name="connsiteX3" fmla="*/ 1954259 w 1954259"/>
              <a:gd name="connsiteY3" fmla="*/ 967633 h 967633"/>
              <a:gd name="connsiteX4" fmla="*/ 15542 w 1954259"/>
              <a:gd name="connsiteY4" fmla="*/ 955173 h 967633"/>
              <a:gd name="connsiteX0" fmla="*/ 15542 w 1056230"/>
              <a:gd name="connsiteY0" fmla="*/ 955173 h 967633"/>
              <a:gd name="connsiteX1" fmla="*/ 0 w 1056230"/>
              <a:gd name="connsiteY1" fmla="*/ 0 h 967633"/>
              <a:gd name="connsiteX2" fmla="*/ 1056230 w 1056230"/>
              <a:gd name="connsiteY2" fmla="*/ 8392 h 967633"/>
              <a:gd name="connsiteX3" fmla="*/ 1025572 w 1056230"/>
              <a:gd name="connsiteY3" fmla="*/ 967633 h 967633"/>
              <a:gd name="connsiteX4" fmla="*/ 15542 w 1056230"/>
              <a:gd name="connsiteY4" fmla="*/ 955173 h 967633"/>
              <a:gd name="connsiteX0" fmla="*/ 15542 w 1025572"/>
              <a:gd name="connsiteY0" fmla="*/ 955173 h 967633"/>
              <a:gd name="connsiteX1" fmla="*/ 0 w 1025572"/>
              <a:gd name="connsiteY1" fmla="*/ 0 h 967633"/>
              <a:gd name="connsiteX2" fmla="*/ 384717 w 1025572"/>
              <a:gd name="connsiteY2" fmla="*/ 379867 h 967633"/>
              <a:gd name="connsiteX3" fmla="*/ 1025572 w 1025572"/>
              <a:gd name="connsiteY3" fmla="*/ 967633 h 967633"/>
              <a:gd name="connsiteX4" fmla="*/ 15542 w 1025572"/>
              <a:gd name="connsiteY4" fmla="*/ 955173 h 967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572" h="967633">
                <a:moveTo>
                  <a:pt x="15542" y="955173"/>
                </a:moveTo>
                <a:cubicBezTo>
                  <a:pt x="15124" y="636782"/>
                  <a:pt x="418" y="318391"/>
                  <a:pt x="0" y="0"/>
                </a:cubicBezTo>
                <a:lnTo>
                  <a:pt x="384717" y="379867"/>
                </a:lnTo>
                <a:lnTo>
                  <a:pt x="1025572" y="967633"/>
                </a:lnTo>
                <a:lnTo>
                  <a:pt x="15542" y="955173"/>
                </a:lnTo>
                <a:close/>
              </a:path>
            </a:pathLst>
          </a:custGeom>
          <a:solidFill>
            <a:schemeClr val="accent5"/>
          </a:solidFill>
          <a:ln>
            <a:solidFill>
              <a:srgbClr val="3C8C9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7407797" y="2341675"/>
            <a:ext cx="184666" cy="369332"/>
          </a:xfrm>
          <a:prstGeom prst="rect">
            <a:avLst/>
          </a:prstGeom>
          <a:noFill/>
        </p:spPr>
        <p:txBody>
          <a:bodyPr wrap="none" rtlCol="0">
            <a:spAutoFit/>
          </a:bodyPr>
          <a:lstStyle/>
          <a:p>
            <a:endParaRPr lang="en-US" dirty="0"/>
          </a:p>
        </p:txBody>
      </p:sp>
      <p:sp>
        <p:nvSpPr>
          <p:cNvPr id="10" name="Trapezoid 5"/>
          <p:cNvSpPr/>
          <p:nvPr/>
        </p:nvSpPr>
        <p:spPr>
          <a:xfrm>
            <a:off x="7162800" y="2286000"/>
            <a:ext cx="1025572" cy="967633"/>
          </a:xfrm>
          <a:custGeom>
            <a:avLst/>
            <a:gdLst>
              <a:gd name="connsiteX0" fmla="*/ 0 w 3743523"/>
              <a:gd name="connsiteY0" fmla="*/ 1196239 h 1196239"/>
              <a:gd name="connsiteX1" fmla="*/ 299060 w 3743523"/>
              <a:gd name="connsiteY1" fmla="*/ 0 h 1196239"/>
              <a:gd name="connsiteX2" fmla="*/ 3444463 w 3743523"/>
              <a:gd name="connsiteY2" fmla="*/ 0 h 1196239"/>
              <a:gd name="connsiteX3" fmla="*/ 3743523 w 3743523"/>
              <a:gd name="connsiteY3" fmla="*/ 1196239 h 1196239"/>
              <a:gd name="connsiteX4" fmla="*/ 0 w 3743523"/>
              <a:gd name="connsiteY4" fmla="*/ 1196239 h 1196239"/>
              <a:gd name="connsiteX0" fmla="*/ 0 w 3743523"/>
              <a:gd name="connsiteY0" fmla="*/ 1196239 h 1196239"/>
              <a:gd name="connsiteX1" fmla="*/ 1014365 w 3743523"/>
              <a:gd name="connsiteY1" fmla="*/ 52626 h 1196239"/>
              <a:gd name="connsiteX2" fmla="*/ 3444463 w 3743523"/>
              <a:gd name="connsiteY2" fmla="*/ 0 h 1196239"/>
              <a:gd name="connsiteX3" fmla="*/ 3743523 w 3743523"/>
              <a:gd name="connsiteY3" fmla="*/ 1196239 h 1196239"/>
              <a:gd name="connsiteX4" fmla="*/ 0 w 3743523"/>
              <a:gd name="connsiteY4" fmla="*/ 1196239 h 1196239"/>
              <a:gd name="connsiteX0" fmla="*/ 0 w 3743523"/>
              <a:gd name="connsiteY0" fmla="*/ 1196239 h 1196239"/>
              <a:gd name="connsiteX1" fmla="*/ 1051614 w 3743523"/>
              <a:gd name="connsiteY1" fmla="*/ 63828 h 1196239"/>
              <a:gd name="connsiteX2" fmla="*/ 3444463 w 3743523"/>
              <a:gd name="connsiteY2" fmla="*/ 0 h 1196239"/>
              <a:gd name="connsiteX3" fmla="*/ 3743523 w 3743523"/>
              <a:gd name="connsiteY3" fmla="*/ 1196239 h 1196239"/>
              <a:gd name="connsiteX4" fmla="*/ 0 w 3743523"/>
              <a:gd name="connsiteY4" fmla="*/ 1196239 h 1196239"/>
              <a:gd name="connsiteX0" fmla="*/ 0 w 3924679"/>
              <a:gd name="connsiteY0" fmla="*/ 1196239 h 1196239"/>
              <a:gd name="connsiteX1" fmla="*/ 1051614 w 3924679"/>
              <a:gd name="connsiteY1" fmla="*/ 63828 h 1196239"/>
              <a:gd name="connsiteX2" fmla="*/ 3444463 w 3924679"/>
              <a:gd name="connsiteY2" fmla="*/ 0 h 1196239"/>
              <a:gd name="connsiteX3" fmla="*/ 3924679 w 3924679"/>
              <a:gd name="connsiteY3" fmla="*/ 1080112 h 1196239"/>
              <a:gd name="connsiteX4" fmla="*/ 0 w 3924679"/>
              <a:gd name="connsiteY4" fmla="*/ 1196239 h 1196239"/>
              <a:gd name="connsiteX0" fmla="*/ 0 w 3924679"/>
              <a:gd name="connsiteY0" fmla="*/ 1132411 h 1132411"/>
              <a:gd name="connsiteX1" fmla="*/ 1051614 w 3924679"/>
              <a:gd name="connsiteY1" fmla="*/ 0 h 1132411"/>
              <a:gd name="connsiteX2" fmla="*/ 3032243 w 3924679"/>
              <a:gd name="connsiteY2" fmla="*/ 145293 h 1132411"/>
              <a:gd name="connsiteX3" fmla="*/ 3924679 w 3924679"/>
              <a:gd name="connsiteY3" fmla="*/ 1016284 h 1132411"/>
              <a:gd name="connsiteX4" fmla="*/ 0 w 3924679"/>
              <a:gd name="connsiteY4" fmla="*/ 1132411 h 1132411"/>
              <a:gd name="connsiteX0" fmla="*/ 0 w 3924679"/>
              <a:gd name="connsiteY0" fmla="*/ 1132411 h 1132411"/>
              <a:gd name="connsiteX1" fmla="*/ 1051614 w 3924679"/>
              <a:gd name="connsiteY1" fmla="*/ 0 h 1132411"/>
              <a:gd name="connsiteX2" fmla="*/ 2984516 w 3924679"/>
              <a:gd name="connsiteY2" fmla="*/ 195933 h 1132411"/>
              <a:gd name="connsiteX3" fmla="*/ 3924679 w 3924679"/>
              <a:gd name="connsiteY3" fmla="*/ 1016284 h 1132411"/>
              <a:gd name="connsiteX4" fmla="*/ 0 w 3924679"/>
              <a:gd name="connsiteY4" fmla="*/ 1132411 h 1132411"/>
              <a:gd name="connsiteX0" fmla="*/ 0 w 3924679"/>
              <a:gd name="connsiteY0" fmla="*/ 1132411 h 1132411"/>
              <a:gd name="connsiteX1" fmla="*/ 1051614 w 3924679"/>
              <a:gd name="connsiteY1" fmla="*/ 0 h 1132411"/>
              <a:gd name="connsiteX2" fmla="*/ 2983788 w 3924679"/>
              <a:gd name="connsiteY2" fmla="*/ 171343 h 1132411"/>
              <a:gd name="connsiteX3" fmla="*/ 3924679 w 3924679"/>
              <a:gd name="connsiteY3" fmla="*/ 1016284 h 1132411"/>
              <a:gd name="connsiteX4" fmla="*/ 0 w 3924679"/>
              <a:gd name="connsiteY4" fmla="*/ 1132411 h 1132411"/>
              <a:gd name="connsiteX0" fmla="*/ 0 w 3924679"/>
              <a:gd name="connsiteY0" fmla="*/ 961068 h 961068"/>
              <a:gd name="connsiteX1" fmla="*/ 884571 w 3924679"/>
              <a:gd name="connsiteY1" fmla="*/ 5895 h 961068"/>
              <a:gd name="connsiteX2" fmla="*/ 2983788 w 3924679"/>
              <a:gd name="connsiteY2" fmla="*/ 0 h 961068"/>
              <a:gd name="connsiteX3" fmla="*/ 3924679 w 3924679"/>
              <a:gd name="connsiteY3" fmla="*/ 844941 h 961068"/>
              <a:gd name="connsiteX4" fmla="*/ 0 w 3924679"/>
              <a:gd name="connsiteY4" fmla="*/ 961068 h 961068"/>
              <a:gd name="connsiteX0" fmla="*/ 0 w 3910392"/>
              <a:gd name="connsiteY0" fmla="*/ 961068 h 961068"/>
              <a:gd name="connsiteX1" fmla="*/ 884571 w 3910392"/>
              <a:gd name="connsiteY1" fmla="*/ 5895 h 961068"/>
              <a:gd name="connsiteX2" fmla="*/ 2983788 w 3910392"/>
              <a:gd name="connsiteY2" fmla="*/ 0 h 961068"/>
              <a:gd name="connsiteX3" fmla="*/ 3910392 w 3910392"/>
              <a:gd name="connsiteY3" fmla="*/ 944954 h 961068"/>
              <a:gd name="connsiteX4" fmla="*/ 0 w 3910392"/>
              <a:gd name="connsiteY4" fmla="*/ 961068 h 961068"/>
              <a:gd name="connsiteX0" fmla="*/ 0 w 3910392"/>
              <a:gd name="connsiteY0" fmla="*/ 961068 h 973529"/>
              <a:gd name="connsiteX1" fmla="*/ 884571 w 3910392"/>
              <a:gd name="connsiteY1" fmla="*/ 5895 h 973529"/>
              <a:gd name="connsiteX2" fmla="*/ 2983788 w 3910392"/>
              <a:gd name="connsiteY2" fmla="*/ 0 h 973529"/>
              <a:gd name="connsiteX3" fmla="*/ 3910392 w 3910392"/>
              <a:gd name="connsiteY3" fmla="*/ 973529 h 973529"/>
              <a:gd name="connsiteX4" fmla="*/ 0 w 3910392"/>
              <a:gd name="connsiteY4" fmla="*/ 961068 h 973529"/>
              <a:gd name="connsiteX0" fmla="*/ 0 w 3881817"/>
              <a:gd name="connsiteY0" fmla="*/ 961068 h 961068"/>
              <a:gd name="connsiteX1" fmla="*/ 884571 w 3881817"/>
              <a:gd name="connsiteY1" fmla="*/ 5895 h 961068"/>
              <a:gd name="connsiteX2" fmla="*/ 2983788 w 3881817"/>
              <a:gd name="connsiteY2" fmla="*/ 0 h 961068"/>
              <a:gd name="connsiteX3" fmla="*/ 3881817 w 3881817"/>
              <a:gd name="connsiteY3" fmla="*/ 959241 h 961068"/>
              <a:gd name="connsiteX4" fmla="*/ 0 w 3881817"/>
              <a:gd name="connsiteY4" fmla="*/ 961068 h 961068"/>
              <a:gd name="connsiteX0" fmla="*/ 0 w 3881817"/>
              <a:gd name="connsiteY0" fmla="*/ 969460 h 969460"/>
              <a:gd name="connsiteX1" fmla="*/ 1927558 w 3881817"/>
              <a:gd name="connsiteY1" fmla="*/ 0 h 969460"/>
              <a:gd name="connsiteX2" fmla="*/ 2983788 w 3881817"/>
              <a:gd name="connsiteY2" fmla="*/ 8392 h 969460"/>
              <a:gd name="connsiteX3" fmla="*/ 3881817 w 3881817"/>
              <a:gd name="connsiteY3" fmla="*/ 967633 h 969460"/>
              <a:gd name="connsiteX4" fmla="*/ 0 w 3881817"/>
              <a:gd name="connsiteY4" fmla="*/ 969460 h 969460"/>
              <a:gd name="connsiteX0" fmla="*/ 1255 w 1954259"/>
              <a:gd name="connsiteY0" fmla="*/ 955173 h 967633"/>
              <a:gd name="connsiteX1" fmla="*/ 0 w 1954259"/>
              <a:gd name="connsiteY1" fmla="*/ 0 h 967633"/>
              <a:gd name="connsiteX2" fmla="*/ 1056230 w 1954259"/>
              <a:gd name="connsiteY2" fmla="*/ 8392 h 967633"/>
              <a:gd name="connsiteX3" fmla="*/ 1954259 w 1954259"/>
              <a:gd name="connsiteY3" fmla="*/ 967633 h 967633"/>
              <a:gd name="connsiteX4" fmla="*/ 1255 w 1954259"/>
              <a:gd name="connsiteY4" fmla="*/ 955173 h 967633"/>
              <a:gd name="connsiteX0" fmla="*/ 15542 w 1954259"/>
              <a:gd name="connsiteY0" fmla="*/ 983748 h 983748"/>
              <a:gd name="connsiteX1" fmla="*/ 0 w 1954259"/>
              <a:gd name="connsiteY1" fmla="*/ 0 h 983748"/>
              <a:gd name="connsiteX2" fmla="*/ 1056230 w 1954259"/>
              <a:gd name="connsiteY2" fmla="*/ 8392 h 983748"/>
              <a:gd name="connsiteX3" fmla="*/ 1954259 w 1954259"/>
              <a:gd name="connsiteY3" fmla="*/ 967633 h 983748"/>
              <a:gd name="connsiteX4" fmla="*/ 15542 w 1954259"/>
              <a:gd name="connsiteY4" fmla="*/ 983748 h 983748"/>
              <a:gd name="connsiteX0" fmla="*/ 15542 w 1954259"/>
              <a:gd name="connsiteY0" fmla="*/ 955173 h 967633"/>
              <a:gd name="connsiteX1" fmla="*/ 0 w 1954259"/>
              <a:gd name="connsiteY1" fmla="*/ 0 h 967633"/>
              <a:gd name="connsiteX2" fmla="*/ 1056230 w 1954259"/>
              <a:gd name="connsiteY2" fmla="*/ 8392 h 967633"/>
              <a:gd name="connsiteX3" fmla="*/ 1954259 w 1954259"/>
              <a:gd name="connsiteY3" fmla="*/ 967633 h 967633"/>
              <a:gd name="connsiteX4" fmla="*/ 15542 w 1954259"/>
              <a:gd name="connsiteY4" fmla="*/ 955173 h 967633"/>
              <a:gd name="connsiteX0" fmla="*/ 15542 w 1056230"/>
              <a:gd name="connsiteY0" fmla="*/ 955173 h 967633"/>
              <a:gd name="connsiteX1" fmla="*/ 0 w 1056230"/>
              <a:gd name="connsiteY1" fmla="*/ 0 h 967633"/>
              <a:gd name="connsiteX2" fmla="*/ 1056230 w 1056230"/>
              <a:gd name="connsiteY2" fmla="*/ 8392 h 967633"/>
              <a:gd name="connsiteX3" fmla="*/ 1025572 w 1056230"/>
              <a:gd name="connsiteY3" fmla="*/ 967633 h 967633"/>
              <a:gd name="connsiteX4" fmla="*/ 15542 w 1056230"/>
              <a:gd name="connsiteY4" fmla="*/ 955173 h 967633"/>
              <a:gd name="connsiteX0" fmla="*/ 15542 w 1025572"/>
              <a:gd name="connsiteY0" fmla="*/ 955173 h 967633"/>
              <a:gd name="connsiteX1" fmla="*/ 0 w 1025572"/>
              <a:gd name="connsiteY1" fmla="*/ 0 h 967633"/>
              <a:gd name="connsiteX2" fmla="*/ 384717 w 1025572"/>
              <a:gd name="connsiteY2" fmla="*/ 379867 h 967633"/>
              <a:gd name="connsiteX3" fmla="*/ 1025572 w 1025572"/>
              <a:gd name="connsiteY3" fmla="*/ 967633 h 967633"/>
              <a:gd name="connsiteX4" fmla="*/ 15542 w 1025572"/>
              <a:gd name="connsiteY4" fmla="*/ 955173 h 967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572" h="967633">
                <a:moveTo>
                  <a:pt x="15542" y="955173"/>
                </a:moveTo>
                <a:cubicBezTo>
                  <a:pt x="15124" y="636782"/>
                  <a:pt x="418" y="318391"/>
                  <a:pt x="0" y="0"/>
                </a:cubicBezTo>
                <a:lnTo>
                  <a:pt x="384717" y="379867"/>
                </a:lnTo>
                <a:lnTo>
                  <a:pt x="1025572" y="967633"/>
                </a:lnTo>
                <a:lnTo>
                  <a:pt x="15542" y="955173"/>
                </a:lnTo>
                <a:close/>
              </a:path>
            </a:pathLst>
          </a:custGeom>
          <a:solidFill>
            <a:schemeClr val="accent5"/>
          </a:solidFill>
          <a:ln>
            <a:solidFill>
              <a:srgbClr val="3C8C9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77654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6EF36E0C-29D7-3046-B978-7B10A2E0CECE}" type="slidenum">
              <a:rPr lang="en-US" smtClean="0"/>
              <a:pPr/>
              <a:t>14</a:t>
            </a:fld>
            <a:endParaRPr lang="en-US" dirty="0"/>
          </a:p>
        </p:txBody>
      </p:sp>
      <p:sp>
        <p:nvSpPr>
          <p:cNvPr id="7" name="Title 1"/>
          <p:cNvSpPr>
            <a:spLocks noGrp="1"/>
          </p:cNvSpPr>
          <p:nvPr>
            <p:ph type="title"/>
          </p:nvPr>
        </p:nvSpPr>
        <p:spPr>
          <a:xfrm>
            <a:off x="304800" y="228600"/>
            <a:ext cx="8610600" cy="609600"/>
          </a:xfrm>
          <a:solidFill>
            <a:schemeClr val="tx2">
              <a:lumMod val="60000"/>
              <a:lumOff val="40000"/>
            </a:schemeClr>
          </a:solidFill>
          <a:ln>
            <a:solidFill>
              <a:schemeClr val="accent2"/>
            </a:solidFill>
          </a:ln>
        </p:spPr>
        <p:txBody>
          <a:bodyPr>
            <a:noAutofit/>
          </a:bodyPr>
          <a:lstStyle/>
          <a:p>
            <a:pPr algn="ctr"/>
            <a:r>
              <a:rPr lang="en-US" sz="3200" b="1" dirty="0" smtClean="0">
                <a:solidFill>
                  <a:schemeClr val="bg1"/>
                </a:solidFill>
              </a:rPr>
              <a:t>Math Learning Experience:  Composing Shapes</a:t>
            </a:r>
            <a:endParaRPr lang="en-US" sz="3200" b="1" dirty="0">
              <a:solidFill>
                <a:schemeClr val="bg1"/>
              </a:solidFill>
            </a:endParaRPr>
          </a:p>
        </p:txBody>
      </p:sp>
      <p:sp>
        <p:nvSpPr>
          <p:cNvPr id="3" name="Content Placeholder 2"/>
          <p:cNvSpPr>
            <a:spLocks noGrp="1"/>
          </p:cNvSpPr>
          <p:nvPr>
            <p:ph idx="1"/>
          </p:nvPr>
        </p:nvSpPr>
        <p:spPr>
          <a:xfrm>
            <a:off x="304800" y="1143000"/>
            <a:ext cx="8610600" cy="4953000"/>
          </a:xfrm>
        </p:spPr>
        <p:txBody>
          <a:bodyPr>
            <a:noAutofit/>
          </a:bodyPr>
          <a:lstStyle/>
          <a:p>
            <a:r>
              <a:rPr lang="en-US" sz="3200" dirty="0" smtClean="0"/>
              <a:t>Using only 2 small triangles and the square:</a:t>
            </a:r>
          </a:p>
          <a:p>
            <a:pPr marL="342900" indent="-342900">
              <a:buFont typeface="Arial"/>
              <a:buChar char="•"/>
            </a:pPr>
            <a:r>
              <a:rPr lang="en-US" sz="3200" dirty="0" smtClean="0"/>
              <a:t>Make a triangle</a:t>
            </a:r>
          </a:p>
          <a:p>
            <a:pPr marL="342900" indent="-342900">
              <a:buFont typeface="Arial"/>
              <a:buChar char="•"/>
            </a:pPr>
            <a:endParaRPr lang="en-US" sz="3200" dirty="0" smtClean="0"/>
          </a:p>
          <a:p>
            <a:pPr marL="342900" indent="-342900">
              <a:buFont typeface="Arial"/>
              <a:buChar char="•"/>
            </a:pPr>
            <a:r>
              <a:rPr lang="en-US" sz="3200" dirty="0" smtClean="0"/>
              <a:t>Make a trapezoid</a:t>
            </a:r>
          </a:p>
          <a:p>
            <a:pPr marL="342900" indent="-342900">
              <a:buFont typeface="Arial"/>
              <a:buChar char="•"/>
            </a:pPr>
            <a:endParaRPr lang="en-US" sz="3200" dirty="0" smtClean="0"/>
          </a:p>
          <a:p>
            <a:pPr marL="342900" indent="-342900">
              <a:buFont typeface="Arial"/>
              <a:buChar char="•"/>
            </a:pPr>
            <a:r>
              <a:rPr lang="en-US" sz="3200" dirty="0" smtClean="0"/>
              <a:t>Make a parallelogram</a:t>
            </a:r>
          </a:p>
          <a:p>
            <a:pPr marL="342900" indent="-342900">
              <a:buFont typeface="Arial"/>
              <a:buChar char="•"/>
            </a:pPr>
            <a:endParaRPr lang="en-US" sz="3200" dirty="0" smtClean="0"/>
          </a:p>
          <a:p>
            <a:pPr marL="342900" indent="-342900">
              <a:buFont typeface="Arial"/>
              <a:buChar char="•"/>
            </a:pPr>
            <a:r>
              <a:rPr lang="en-US" sz="3200" dirty="0" smtClean="0"/>
              <a:t>Make a rectangle</a:t>
            </a:r>
          </a:p>
        </p:txBody>
      </p:sp>
      <p:sp>
        <p:nvSpPr>
          <p:cNvPr id="4" name="TextBox 3"/>
          <p:cNvSpPr txBox="1"/>
          <p:nvPr/>
        </p:nvSpPr>
        <p:spPr>
          <a:xfrm>
            <a:off x="5979151" y="2315216"/>
            <a:ext cx="184666" cy="369332"/>
          </a:xfrm>
          <a:prstGeom prst="rect">
            <a:avLst/>
          </a:prstGeom>
          <a:noFill/>
        </p:spPr>
        <p:txBody>
          <a:bodyPr wrap="none" rtlCol="0">
            <a:spAutoFit/>
          </a:bodyPr>
          <a:lstStyle/>
          <a:p>
            <a:endParaRPr lang="en-US" dirty="0"/>
          </a:p>
        </p:txBody>
      </p:sp>
      <p:sp>
        <p:nvSpPr>
          <p:cNvPr id="8" name="Trapezoid 5"/>
          <p:cNvSpPr/>
          <p:nvPr/>
        </p:nvSpPr>
        <p:spPr>
          <a:xfrm>
            <a:off x="5715000" y="1905000"/>
            <a:ext cx="1025572" cy="967633"/>
          </a:xfrm>
          <a:custGeom>
            <a:avLst/>
            <a:gdLst>
              <a:gd name="connsiteX0" fmla="*/ 0 w 3743523"/>
              <a:gd name="connsiteY0" fmla="*/ 1196239 h 1196239"/>
              <a:gd name="connsiteX1" fmla="*/ 299060 w 3743523"/>
              <a:gd name="connsiteY1" fmla="*/ 0 h 1196239"/>
              <a:gd name="connsiteX2" fmla="*/ 3444463 w 3743523"/>
              <a:gd name="connsiteY2" fmla="*/ 0 h 1196239"/>
              <a:gd name="connsiteX3" fmla="*/ 3743523 w 3743523"/>
              <a:gd name="connsiteY3" fmla="*/ 1196239 h 1196239"/>
              <a:gd name="connsiteX4" fmla="*/ 0 w 3743523"/>
              <a:gd name="connsiteY4" fmla="*/ 1196239 h 1196239"/>
              <a:gd name="connsiteX0" fmla="*/ 0 w 3743523"/>
              <a:gd name="connsiteY0" fmla="*/ 1196239 h 1196239"/>
              <a:gd name="connsiteX1" fmla="*/ 1014365 w 3743523"/>
              <a:gd name="connsiteY1" fmla="*/ 52626 h 1196239"/>
              <a:gd name="connsiteX2" fmla="*/ 3444463 w 3743523"/>
              <a:gd name="connsiteY2" fmla="*/ 0 h 1196239"/>
              <a:gd name="connsiteX3" fmla="*/ 3743523 w 3743523"/>
              <a:gd name="connsiteY3" fmla="*/ 1196239 h 1196239"/>
              <a:gd name="connsiteX4" fmla="*/ 0 w 3743523"/>
              <a:gd name="connsiteY4" fmla="*/ 1196239 h 1196239"/>
              <a:gd name="connsiteX0" fmla="*/ 0 w 3743523"/>
              <a:gd name="connsiteY0" fmla="*/ 1196239 h 1196239"/>
              <a:gd name="connsiteX1" fmla="*/ 1051614 w 3743523"/>
              <a:gd name="connsiteY1" fmla="*/ 63828 h 1196239"/>
              <a:gd name="connsiteX2" fmla="*/ 3444463 w 3743523"/>
              <a:gd name="connsiteY2" fmla="*/ 0 h 1196239"/>
              <a:gd name="connsiteX3" fmla="*/ 3743523 w 3743523"/>
              <a:gd name="connsiteY3" fmla="*/ 1196239 h 1196239"/>
              <a:gd name="connsiteX4" fmla="*/ 0 w 3743523"/>
              <a:gd name="connsiteY4" fmla="*/ 1196239 h 1196239"/>
              <a:gd name="connsiteX0" fmla="*/ 0 w 3924679"/>
              <a:gd name="connsiteY0" fmla="*/ 1196239 h 1196239"/>
              <a:gd name="connsiteX1" fmla="*/ 1051614 w 3924679"/>
              <a:gd name="connsiteY1" fmla="*/ 63828 h 1196239"/>
              <a:gd name="connsiteX2" fmla="*/ 3444463 w 3924679"/>
              <a:gd name="connsiteY2" fmla="*/ 0 h 1196239"/>
              <a:gd name="connsiteX3" fmla="*/ 3924679 w 3924679"/>
              <a:gd name="connsiteY3" fmla="*/ 1080112 h 1196239"/>
              <a:gd name="connsiteX4" fmla="*/ 0 w 3924679"/>
              <a:gd name="connsiteY4" fmla="*/ 1196239 h 1196239"/>
              <a:gd name="connsiteX0" fmla="*/ 0 w 3924679"/>
              <a:gd name="connsiteY0" fmla="*/ 1132411 h 1132411"/>
              <a:gd name="connsiteX1" fmla="*/ 1051614 w 3924679"/>
              <a:gd name="connsiteY1" fmla="*/ 0 h 1132411"/>
              <a:gd name="connsiteX2" fmla="*/ 3032243 w 3924679"/>
              <a:gd name="connsiteY2" fmla="*/ 145293 h 1132411"/>
              <a:gd name="connsiteX3" fmla="*/ 3924679 w 3924679"/>
              <a:gd name="connsiteY3" fmla="*/ 1016284 h 1132411"/>
              <a:gd name="connsiteX4" fmla="*/ 0 w 3924679"/>
              <a:gd name="connsiteY4" fmla="*/ 1132411 h 1132411"/>
              <a:gd name="connsiteX0" fmla="*/ 0 w 3924679"/>
              <a:gd name="connsiteY0" fmla="*/ 1132411 h 1132411"/>
              <a:gd name="connsiteX1" fmla="*/ 1051614 w 3924679"/>
              <a:gd name="connsiteY1" fmla="*/ 0 h 1132411"/>
              <a:gd name="connsiteX2" fmla="*/ 2984516 w 3924679"/>
              <a:gd name="connsiteY2" fmla="*/ 195933 h 1132411"/>
              <a:gd name="connsiteX3" fmla="*/ 3924679 w 3924679"/>
              <a:gd name="connsiteY3" fmla="*/ 1016284 h 1132411"/>
              <a:gd name="connsiteX4" fmla="*/ 0 w 3924679"/>
              <a:gd name="connsiteY4" fmla="*/ 1132411 h 1132411"/>
              <a:gd name="connsiteX0" fmla="*/ 0 w 3924679"/>
              <a:gd name="connsiteY0" fmla="*/ 1132411 h 1132411"/>
              <a:gd name="connsiteX1" fmla="*/ 1051614 w 3924679"/>
              <a:gd name="connsiteY1" fmla="*/ 0 h 1132411"/>
              <a:gd name="connsiteX2" fmla="*/ 2983788 w 3924679"/>
              <a:gd name="connsiteY2" fmla="*/ 171343 h 1132411"/>
              <a:gd name="connsiteX3" fmla="*/ 3924679 w 3924679"/>
              <a:gd name="connsiteY3" fmla="*/ 1016284 h 1132411"/>
              <a:gd name="connsiteX4" fmla="*/ 0 w 3924679"/>
              <a:gd name="connsiteY4" fmla="*/ 1132411 h 1132411"/>
              <a:gd name="connsiteX0" fmla="*/ 0 w 3924679"/>
              <a:gd name="connsiteY0" fmla="*/ 961068 h 961068"/>
              <a:gd name="connsiteX1" fmla="*/ 884571 w 3924679"/>
              <a:gd name="connsiteY1" fmla="*/ 5895 h 961068"/>
              <a:gd name="connsiteX2" fmla="*/ 2983788 w 3924679"/>
              <a:gd name="connsiteY2" fmla="*/ 0 h 961068"/>
              <a:gd name="connsiteX3" fmla="*/ 3924679 w 3924679"/>
              <a:gd name="connsiteY3" fmla="*/ 844941 h 961068"/>
              <a:gd name="connsiteX4" fmla="*/ 0 w 3924679"/>
              <a:gd name="connsiteY4" fmla="*/ 961068 h 961068"/>
              <a:gd name="connsiteX0" fmla="*/ 0 w 3910392"/>
              <a:gd name="connsiteY0" fmla="*/ 961068 h 961068"/>
              <a:gd name="connsiteX1" fmla="*/ 884571 w 3910392"/>
              <a:gd name="connsiteY1" fmla="*/ 5895 h 961068"/>
              <a:gd name="connsiteX2" fmla="*/ 2983788 w 3910392"/>
              <a:gd name="connsiteY2" fmla="*/ 0 h 961068"/>
              <a:gd name="connsiteX3" fmla="*/ 3910392 w 3910392"/>
              <a:gd name="connsiteY3" fmla="*/ 944954 h 961068"/>
              <a:gd name="connsiteX4" fmla="*/ 0 w 3910392"/>
              <a:gd name="connsiteY4" fmla="*/ 961068 h 961068"/>
              <a:gd name="connsiteX0" fmla="*/ 0 w 3910392"/>
              <a:gd name="connsiteY0" fmla="*/ 961068 h 973529"/>
              <a:gd name="connsiteX1" fmla="*/ 884571 w 3910392"/>
              <a:gd name="connsiteY1" fmla="*/ 5895 h 973529"/>
              <a:gd name="connsiteX2" fmla="*/ 2983788 w 3910392"/>
              <a:gd name="connsiteY2" fmla="*/ 0 h 973529"/>
              <a:gd name="connsiteX3" fmla="*/ 3910392 w 3910392"/>
              <a:gd name="connsiteY3" fmla="*/ 973529 h 973529"/>
              <a:gd name="connsiteX4" fmla="*/ 0 w 3910392"/>
              <a:gd name="connsiteY4" fmla="*/ 961068 h 973529"/>
              <a:gd name="connsiteX0" fmla="*/ 0 w 3881817"/>
              <a:gd name="connsiteY0" fmla="*/ 961068 h 961068"/>
              <a:gd name="connsiteX1" fmla="*/ 884571 w 3881817"/>
              <a:gd name="connsiteY1" fmla="*/ 5895 h 961068"/>
              <a:gd name="connsiteX2" fmla="*/ 2983788 w 3881817"/>
              <a:gd name="connsiteY2" fmla="*/ 0 h 961068"/>
              <a:gd name="connsiteX3" fmla="*/ 3881817 w 3881817"/>
              <a:gd name="connsiteY3" fmla="*/ 959241 h 961068"/>
              <a:gd name="connsiteX4" fmla="*/ 0 w 3881817"/>
              <a:gd name="connsiteY4" fmla="*/ 961068 h 961068"/>
              <a:gd name="connsiteX0" fmla="*/ 0 w 3881817"/>
              <a:gd name="connsiteY0" fmla="*/ 969460 h 969460"/>
              <a:gd name="connsiteX1" fmla="*/ 1927558 w 3881817"/>
              <a:gd name="connsiteY1" fmla="*/ 0 h 969460"/>
              <a:gd name="connsiteX2" fmla="*/ 2983788 w 3881817"/>
              <a:gd name="connsiteY2" fmla="*/ 8392 h 969460"/>
              <a:gd name="connsiteX3" fmla="*/ 3881817 w 3881817"/>
              <a:gd name="connsiteY3" fmla="*/ 967633 h 969460"/>
              <a:gd name="connsiteX4" fmla="*/ 0 w 3881817"/>
              <a:gd name="connsiteY4" fmla="*/ 969460 h 969460"/>
              <a:gd name="connsiteX0" fmla="*/ 1255 w 1954259"/>
              <a:gd name="connsiteY0" fmla="*/ 955173 h 967633"/>
              <a:gd name="connsiteX1" fmla="*/ 0 w 1954259"/>
              <a:gd name="connsiteY1" fmla="*/ 0 h 967633"/>
              <a:gd name="connsiteX2" fmla="*/ 1056230 w 1954259"/>
              <a:gd name="connsiteY2" fmla="*/ 8392 h 967633"/>
              <a:gd name="connsiteX3" fmla="*/ 1954259 w 1954259"/>
              <a:gd name="connsiteY3" fmla="*/ 967633 h 967633"/>
              <a:gd name="connsiteX4" fmla="*/ 1255 w 1954259"/>
              <a:gd name="connsiteY4" fmla="*/ 955173 h 967633"/>
              <a:gd name="connsiteX0" fmla="*/ 15542 w 1954259"/>
              <a:gd name="connsiteY0" fmla="*/ 983748 h 983748"/>
              <a:gd name="connsiteX1" fmla="*/ 0 w 1954259"/>
              <a:gd name="connsiteY1" fmla="*/ 0 h 983748"/>
              <a:gd name="connsiteX2" fmla="*/ 1056230 w 1954259"/>
              <a:gd name="connsiteY2" fmla="*/ 8392 h 983748"/>
              <a:gd name="connsiteX3" fmla="*/ 1954259 w 1954259"/>
              <a:gd name="connsiteY3" fmla="*/ 967633 h 983748"/>
              <a:gd name="connsiteX4" fmla="*/ 15542 w 1954259"/>
              <a:gd name="connsiteY4" fmla="*/ 983748 h 983748"/>
              <a:gd name="connsiteX0" fmla="*/ 15542 w 1954259"/>
              <a:gd name="connsiteY0" fmla="*/ 955173 h 967633"/>
              <a:gd name="connsiteX1" fmla="*/ 0 w 1954259"/>
              <a:gd name="connsiteY1" fmla="*/ 0 h 967633"/>
              <a:gd name="connsiteX2" fmla="*/ 1056230 w 1954259"/>
              <a:gd name="connsiteY2" fmla="*/ 8392 h 967633"/>
              <a:gd name="connsiteX3" fmla="*/ 1954259 w 1954259"/>
              <a:gd name="connsiteY3" fmla="*/ 967633 h 967633"/>
              <a:gd name="connsiteX4" fmla="*/ 15542 w 1954259"/>
              <a:gd name="connsiteY4" fmla="*/ 955173 h 967633"/>
              <a:gd name="connsiteX0" fmla="*/ 15542 w 1056230"/>
              <a:gd name="connsiteY0" fmla="*/ 955173 h 967633"/>
              <a:gd name="connsiteX1" fmla="*/ 0 w 1056230"/>
              <a:gd name="connsiteY1" fmla="*/ 0 h 967633"/>
              <a:gd name="connsiteX2" fmla="*/ 1056230 w 1056230"/>
              <a:gd name="connsiteY2" fmla="*/ 8392 h 967633"/>
              <a:gd name="connsiteX3" fmla="*/ 1025572 w 1056230"/>
              <a:gd name="connsiteY3" fmla="*/ 967633 h 967633"/>
              <a:gd name="connsiteX4" fmla="*/ 15542 w 1056230"/>
              <a:gd name="connsiteY4" fmla="*/ 955173 h 967633"/>
              <a:gd name="connsiteX0" fmla="*/ 15542 w 1025572"/>
              <a:gd name="connsiteY0" fmla="*/ 955173 h 967633"/>
              <a:gd name="connsiteX1" fmla="*/ 0 w 1025572"/>
              <a:gd name="connsiteY1" fmla="*/ 0 h 967633"/>
              <a:gd name="connsiteX2" fmla="*/ 384717 w 1025572"/>
              <a:gd name="connsiteY2" fmla="*/ 379867 h 967633"/>
              <a:gd name="connsiteX3" fmla="*/ 1025572 w 1025572"/>
              <a:gd name="connsiteY3" fmla="*/ 967633 h 967633"/>
              <a:gd name="connsiteX4" fmla="*/ 15542 w 1025572"/>
              <a:gd name="connsiteY4" fmla="*/ 955173 h 967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572" h="967633">
                <a:moveTo>
                  <a:pt x="15542" y="955173"/>
                </a:moveTo>
                <a:cubicBezTo>
                  <a:pt x="15124" y="636782"/>
                  <a:pt x="418" y="318391"/>
                  <a:pt x="0" y="0"/>
                </a:cubicBezTo>
                <a:lnTo>
                  <a:pt x="384717" y="379867"/>
                </a:lnTo>
                <a:lnTo>
                  <a:pt x="1025572" y="967633"/>
                </a:lnTo>
                <a:lnTo>
                  <a:pt x="15542" y="955173"/>
                </a:lnTo>
                <a:close/>
              </a:path>
            </a:pathLst>
          </a:custGeom>
          <a:solidFill>
            <a:schemeClr val="accent5"/>
          </a:solidFill>
          <a:ln>
            <a:solidFill>
              <a:srgbClr val="3C8C9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7407797" y="2341675"/>
            <a:ext cx="184666" cy="369332"/>
          </a:xfrm>
          <a:prstGeom prst="rect">
            <a:avLst/>
          </a:prstGeom>
          <a:noFill/>
        </p:spPr>
        <p:txBody>
          <a:bodyPr wrap="none" rtlCol="0">
            <a:spAutoFit/>
          </a:bodyPr>
          <a:lstStyle/>
          <a:p>
            <a:endParaRPr lang="en-US" dirty="0"/>
          </a:p>
        </p:txBody>
      </p:sp>
      <p:sp>
        <p:nvSpPr>
          <p:cNvPr id="10" name="Trapezoid 5"/>
          <p:cNvSpPr/>
          <p:nvPr/>
        </p:nvSpPr>
        <p:spPr>
          <a:xfrm>
            <a:off x="7162800" y="1905000"/>
            <a:ext cx="1025572" cy="967633"/>
          </a:xfrm>
          <a:custGeom>
            <a:avLst/>
            <a:gdLst>
              <a:gd name="connsiteX0" fmla="*/ 0 w 3743523"/>
              <a:gd name="connsiteY0" fmla="*/ 1196239 h 1196239"/>
              <a:gd name="connsiteX1" fmla="*/ 299060 w 3743523"/>
              <a:gd name="connsiteY1" fmla="*/ 0 h 1196239"/>
              <a:gd name="connsiteX2" fmla="*/ 3444463 w 3743523"/>
              <a:gd name="connsiteY2" fmla="*/ 0 h 1196239"/>
              <a:gd name="connsiteX3" fmla="*/ 3743523 w 3743523"/>
              <a:gd name="connsiteY3" fmla="*/ 1196239 h 1196239"/>
              <a:gd name="connsiteX4" fmla="*/ 0 w 3743523"/>
              <a:gd name="connsiteY4" fmla="*/ 1196239 h 1196239"/>
              <a:gd name="connsiteX0" fmla="*/ 0 w 3743523"/>
              <a:gd name="connsiteY0" fmla="*/ 1196239 h 1196239"/>
              <a:gd name="connsiteX1" fmla="*/ 1014365 w 3743523"/>
              <a:gd name="connsiteY1" fmla="*/ 52626 h 1196239"/>
              <a:gd name="connsiteX2" fmla="*/ 3444463 w 3743523"/>
              <a:gd name="connsiteY2" fmla="*/ 0 h 1196239"/>
              <a:gd name="connsiteX3" fmla="*/ 3743523 w 3743523"/>
              <a:gd name="connsiteY3" fmla="*/ 1196239 h 1196239"/>
              <a:gd name="connsiteX4" fmla="*/ 0 w 3743523"/>
              <a:gd name="connsiteY4" fmla="*/ 1196239 h 1196239"/>
              <a:gd name="connsiteX0" fmla="*/ 0 w 3743523"/>
              <a:gd name="connsiteY0" fmla="*/ 1196239 h 1196239"/>
              <a:gd name="connsiteX1" fmla="*/ 1051614 w 3743523"/>
              <a:gd name="connsiteY1" fmla="*/ 63828 h 1196239"/>
              <a:gd name="connsiteX2" fmla="*/ 3444463 w 3743523"/>
              <a:gd name="connsiteY2" fmla="*/ 0 h 1196239"/>
              <a:gd name="connsiteX3" fmla="*/ 3743523 w 3743523"/>
              <a:gd name="connsiteY3" fmla="*/ 1196239 h 1196239"/>
              <a:gd name="connsiteX4" fmla="*/ 0 w 3743523"/>
              <a:gd name="connsiteY4" fmla="*/ 1196239 h 1196239"/>
              <a:gd name="connsiteX0" fmla="*/ 0 w 3924679"/>
              <a:gd name="connsiteY0" fmla="*/ 1196239 h 1196239"/>
              <a:gd name="connsiteX1" fmla="*/ 1051614 w 3924679"/>
              <a:gd name="connsiteY1" fmla="*/ 63828 h 1196239"/>
              <a:gd name="connsiteX2" fmla="*/ 3444463 w 3924679"/>
              <a:gd name="connsiteY2" fmla="*/ 0 h 1196239"/>
              <a:gd name="connsiteX3" fmla="*/ 3924679 w 3924679"/>
              <a:gd name="connsiteY3" fmla="*/ 1080112 h 1196239"/>
              <a:gd name="connsiteX4" fmla="*/ 0 w 3924679"/>
              <a:gd name="connsiteY4" fmla="*/ 1196239 h 1196239"/>
              <a:gd name="connsiteX0" fmla="*/ 0 w 3924679"/>
              <a:gd name="connsiteY0" fmla="*/ 1132411 h 1132411"/>
              <a:gd name="connsiteX1" fmla="*/ 1051614 w 3924679"/>
              <a:gd name="connsiteY1" fmla="*/ 0 h 1132411"/>
              <a:gd name="connsiteX2" fmla="*/ 3032243 w 3924679"/>
              <a:gd name="connsiteY2" fmla="*/ 145293 h 1132411"/>
              <a:gd name="connsiteX3" fmla="*/ 3924679 w 3924679"/>
              <a:gd name="connsiteY3" fmla="*/ 1016284 h 1132411"/>
              <a:gd name="connsiteX4" fmla="*/ 0 w 3924679"/>
              <a:gd name="connsiteY4" fmla="*/ 1132411 h 1132411"/>
              <a:gd name="connsiteX0" fmla="*/ 0 w 3924679"/>
              <a:gd name="connsiteY0" fmla="*/ 1132411 h 1132411"/>
              <a:gd name="connsiteX1" fmla="*/ 1051614 w 3924679"/>
              <a:gd name="connsiteY1" fmla="*/ 0 h 1132411"/>
              <a:gd name="connsiteX2" fmla="*/ 2984516 w 3924679"/>
              <a:gd name="connsiteY2" fmla="*/ 195933 h 1132411"/>
              <a:gd name="connsiteX3" fmla="*/ 3924679 w 3924679"/>
              <a:gd name="connsiteY3" fmla="*/ 1016284 h 1132411"/>
              <a:gd name="connsiteX4" fmla="*/ 0 w 3924679"/>
              <a:gd name="connsiteY4" fmla="*/ 1132411 h 1132411"/>
              <a:gd name="connsiteX0" fmla="*/ 0 w 3924679"/>
              <a:gd name="connsiteY0" fmla="*/ 1132411 h 1132411"/>
              <a:gd name="connsiteX1" fmla="*/ 1051614 w 3924679"/>
              <a:gd name="connsiteY1" fmla="*/ 0 h 1132411"/>
              <a:gd name="connsiteX2" fmla="*/ 2983788 w 3924679"/>
              <a:gd name="connsiteY2" fmla="*/ 171343 h 1132411"/>
              <a:gd name="connsiteX3" fmla="*/ 3924679 w 3924679"/>
              <a:gd name="connsiteY3" fmla="*/ 1016284 h 1132411"/>
              <a:gd name="connsiteX4" fmla="*/ 0 w 3924679"/>
              <a:gd name="connsiteY4" fmla="*/ 1132411 h 1132411"/>
              <a:gd name="connsiteX0" fmla="*/ 0 w 3924679"/>
              <a:gd name="connsiteY0" fmla="*/ 961068 h 961068"/>
              <a:gd name="connsiteX1" fmla="*/ 884571 w 3924679"/>
              <a:gd name="connsiteY1" fmla="*/ 5895 h 961068"/>
              <a:gd name="connsiteX2" fmla="*/ 2983788 w 3924679"/>
              <a:gd name="connsiteY2" fmla="*/ 0 h 961068"/>
              <a:gd name="connsiteX3" fmla="*/ 3924679 w 3924679"/>
              <a:gd name="connsiteY3" fmla="*/ 844941 h 961068"/>
              <a:gd name="connsiteX4" fmla="*/ 0 w 3924679"/>
              <a:gd name="connsiteY4" fmla="*/ 961068 h 961068"/>
              <a:gd name="connsiteX0" fmla="*/ 0 w 3910392"/>
              <a:gd name="connsiteY0" fmla="*/ 961068 h 961068"/>
              <a:gd name="connsiteX1" fmla="*/ 884571 w 3910392"/>
              <a:gd name="connsiteY1" fmla="*/ 5895 h 961068"/>
              <a:gd name="connsiteX2" fmla="*/ 2983788 w 3910392"/>
              <a:gd name="connsiteY2" fmla="*/ 0 h 961068"/>
              <a:gd name="connsiteX3" fmla="*/ 3910392 w 3910392"/>
              <a:gd name="connsiteY3" fmla="*/ 944954 h 961068"/>
              <a:gd name="connsiteX4" fmla="*/ 0 w 3910392"/>
              <a:gd name="connsiteY4" fmla="*/ 961068 h 961068"/>
              <a:gd name="connsiteX0" fmla="*/ 0 w 3910392"/>
              <a:gd name="connsiteY0" fmla="*/ 961068 h 973529"/>
              <a:gd name="connsiteX1" fmla="*/ 884571 w 3910392"/>
              <a:gd name="connsiteY1" fmla="*/ 5895 h 973529"/>
              <a:gd name="connsiteX2" fmla="*/ 2983788 w 3910392"/>
              <a:gd name="connsiteY2" fmla="*/ 0 h 973529"/>
              <a:gd name="connsiteX3" fmla="*/ 3910392 w 3910392"/>
              <a:gd name="connsiteY3" fmla="*/ 973529 h 973529"/>
              <a:gd name="connsiteX4" fmla="*/ 0 w 3910392"/>
              <a:gd name="connsiteY4" fmla="*/ 961068 h 973529"/>
              <a:gd name="connsiteX0" fmla="*/ 0 w 3881817"/>
              <a:gd name="connsiteY0" fmla="*/ 961068 h 961068"/>
              <a:gd name="connsiteX1" fmla="*/ 884571 w 3881817"/>
              <a:gd name="connsiteY1" fmla="*/ 5895 h 961068"/>
              <a:gd name="connsiteX2" fmla="*/ 2983788 w 3881817"/>
              <a:gd name="connsiteY2" fmla="*/ 0 h 961068"/>
              <a:gd name="connsiteX3" fmla="*/ 3881817 w 3881817"/>
              <a:gd name="connsiteY3" fmla="*/ 959241 h 961068"/>
              <a:gd name="connsiteX4" fmla="*/ 0 w 3881817"/>
              <a:gd name="connsiteY4" fmla="*/ 961068 h 961068"/>
              <a:gd name="connsiteX0" fmla="*/ 0 w 3881817"/>
              <a:gd name="connsiteY0" fmla="*/ 969460 h 969460"/>
              <a:gd name="connsiteX1" fmla="*/ 1927558 w 3881817"/>
              <a:gd name="connsiteY1" fmla="*/ 0 h 969460"/>
              <a:gd name="connsiteX2" fmla="*/ 2983788 w 3881817"/>
              <a:gd name="connsiteY2" fmla="*/ 8392 h 969460"/>
              <a:gd name="connsiteX3" fmla="*/ 3881817 w 3881817"/>
              <a:gd name="connsiteY3" fmla="*/ 967633 h 969460"/>
              <a:gd name="connsiteX4" fmla="*/ 0 w 3881817"/>
              <a:gd name="connsiteY4" fmla="*/ 969460 h 969460"/>
              <a:gd name="connsiteX0" fmla="*/ 1255 w 1954259"/>
              <a:gd name="connsiteY0" fmla="*/ 955173 h 967633"/>
              <a:gd name="connsiteX1" fmla="*/ 0 w 1954259"/>
              <a:gd name="connsiteY1" fmla="*/ 0 h 967633"/>
              <a:gd name="connsiteX2" fmla="*/ 1056230 w 1954259"/>
              <a:gd name="connsiteY2" fmla="*/ 8392 h 967633"/>
              <a:gd name="connsiteX3" fmla="*/ 1954259 w 1954259"/>
              <a:gd name="connsiteY3" fmla="*/ 967633 h 967633"/>
              <a:gd name="connsiteX4" fmla="*/ 1255 w 1954259"/>
              <a:gd name="connsiteY4" fmla="*/ 955173 h 967633"/>
              <a:gd name="connsiteX0" fmla="*/ 15542 w 1954259"/>
              <a:gd name="connsiteY0" fmla="*/ 983748 h 983748"/>
              <a:gd name="connsiteX1" fmla="*/ 0 w 1954259"/>
              <a:gd name="connsiteY1" fmla="*/ 0 h 983748"/>
              <a:gd name="connsiteX2" fmla="*/ 1056230 w 1954259"/>
              <a:gd name="connsiteY2" fmla="*/ 8392 h 983748"/>
              <a:gd name="connsiteX3" fmla="*/ 1954259 w 1954259"/>
              <a:gd name="connsiteY3" fmla="*/ 967633 h 983748"/>
              <a:gd name="connsiteX4" fmla="*/ 15542 w 1954259"/>
              <a:gd name="connsiteY4" fmla="*/ 983748 h 983748"/>
              <a:gd name="connsiteX0" fmla="*/ 15542 w 1954259"/>
              <a:gd name="connsiteY0" fmla="*/ 955173 h 967633"/>
              <a:gd name="connsiteX1" fmla="*/ 0 w 1954259"/>
              <a:gd name="connsiteY1" fmla="*/ 0 h 967633"/>
              <a:gd name="connsiteX2" fmla="*/ 1056230 w 1954259"/>
              <a:gd name="connsiteY2" fmla="*/ 8392 h 967633"/>
              <a:gd name="connsiteX3" fmla="*/ 1954259 w 1954259"/>
              <a:gd name="connsiteY3" fmla="*/ 967633 h 967633"/>
              <a:gd name="connsiteX4" fmla="*/ 15542 w 1954259"/>
              <a:gd name="connsiteY4" fmla="*/ 955173 h 967633"/>
              <a:gd name="connsiteX0" fmla="*/ 15542 w 1056230"/>
              <a:gd name="connsiteY0" fmla="*/ 955173 h 967633"/>
              <a:gd name="connsiteX1" fmla="*/ 0 w 1056230"/>
              <a:gd name="connsiteY1" fmla="*/ 0 h 967633"/>
              <a:gd name="connsiteX2" fmla="*/ 1056230 w 1056230"/>
              <a:gd name="connsiteY2" fmla="*/ 8392 h 967633"/>
              <a:gd name="connsiteX3" fmla="*/ 1025572 w 1056230"/>
              <a:gd name="connsiteY3" fmla="*/ 967633 h 967633"/>
              <a:gd name="connsiteX4" fmla="*/ 15542 w 1056230"/>
              <a:gd name="connsiteY4" fmla="*/ 955173 h 967633"/>
              <a:gd name="connsiteX0" fmla="*/ 15542 w 1025572"/>
              <a:gd name="connsiteY0" fmla="*/ 955173 h 967633"/>
              <a:gd name="connsiteX1" fmla="*/ 0 w 1025572"/>
              <a:gd name="connsiteY1" fmla="*/ 0 h 967633"/>
              <a:gd name="connsiteX2" fmla="*/ 384717 w 1025572"/>
              <a:gd name="connsiteY2" fmla="*/ 379867 h 967633"/>
              <a:gd name="connsiteX3" fmla="*/ 1025572 w 1025572"/>
              <a:gd name="connsiteY3" fmla="*/ 967633 h 967633"/>
              <a:gd name="connsiteX4" fmla="*/ 15542 w 1025572"/>
              <a:gd name="connsiteY4" fmla="*/ 955173 h 967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572" h="967633">
                <a:moveTo>
                  <a:pt x="15542" y="955173"/>
                </a:moveTo>
                <a:cubicBezTo>
                  <a:pt x="15124" y="636782"/>
                  <a:pt x="418" y="318391"/>
                  <a:pt x="0" y="0"/>
                </a:cubicBezTo>
                <a:lnTo>
                  <a:pt x="384717" y="379867"/>
                </a:lnTo>
                <a:lnTo>
                  <a:pt x="1025572" y="967633"/>
                </a:lnTo>
                <a:lnTo>
                  <a:pt x="15542" y="955173"/>
                </a:lnTo>
                <a:close/>
              </a:path>
            </a:pathLst>
          </a:custGeom>
          <a:solidFill>
            <a:schemeClr val="accent5"/>
          </a:solidFill>
          <a:ln>
            <a:solidFill>
              <a:srgbClr val="3C8C9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rapezoid 5"/>
          <p:cNvSpPr/>
          <p:nvPr/>
        </p:nvSpPr>
        <p:spPr>
          <a:xfrm>
            <a:off x="6477000" y="3200400"/>
            <a:ext cx="1025597" cy="967633"/>
          </a:xfrm>
          <a:custGeom>
            <a:avLst/>
            <a:gdLst>
              <a:gd name="connsiteX0" fmla="*/ 0 w 3743523"/>
              <a:gd name="connsiteY0" fmla="*/ 1196239 h 1196239"/>
              <a:gd name="connsiteX1" fmla="*/ 299060 w 3743523"/>
              <a:gd name="connsiteY1" fmla="*/ 0 h 1196239"/>
              <a:gd name="connsiteX2" fmla="*/ 3444463 w 3743523"/>
              <a:gd name="connsiteY2" fmla="*/ 0 h 1196239"/>
              <a:gd name="connsiteX3" fmla="*/ 3743523 w 3743523"/>
              <a:gd name="connsiteY3" fmla="*/ 1196239 h 1196239"/>
              <a:gd name="connsiteX4" fmla="*/ 0 w 3743523"/>
              <a:gd name="connsiteY4" fmla="*/ 1196239 h 1196239"/>
              <a:gd name="connsiteX0" fmla="*/ 0 w 3743523"/>
              <a:gd name="connsiteY0" fmla="*/ 1196239 h 1196239"/>
              <a:gd name="connsiteX1" fmla="*/ 1014365 w 3743523"/>
              <a:gd name="connsiteY1" fmla="*/ 52626 h 1196239"/>
              <a:gd name="connsiteX2" fmla="*/ 3444463 w 3743523"/>
              <a:gd name="connsiteY2" fmla="*/ 0 h 1196239"/>
              <a:gd name="connsiteX3" fmla="*/ 3743523 w 3743523"/>
              <a:gd name="connsiteY3" fmla="*/ 1196239 h 1196239"/>
              <a:gd name="connsiteX4" fmla="*/ 0 w 3743523"/>
              <a:gd name="connsiteY4" fmla="*/ 1196239 h 1196239"/>
              <a:gd name="connsiteX0" fmla="*/ 0 w 3743523"/>
              <a:gd name="connsiteY0" fmla="*/ 1196239 h 1196239"/>
              <a:gd name="connsiteX1" fmla="*/ 1051614 w 3743523"/>
              <a:gd name="connsiteY1" fmla="*/ 63828 h 1196239"/>
              <a:gd name="connsiteX2" fmla="*/ 3444463 w 3743523"/>
              <a:gd name="connsiteY2" fmla="*/ 0 h 1196239"/>
              <a:gd name="connsiteX3" fmla="*/ 3743523 w 3743523"/>
              <a:gd name="connsiteY3" fmla="*/ 1196239 h 1196239"/>
              <a:gd name="connsiteX4" fmla="*/ 0 w 3743523"/>
              <a:gd name="connsiteY4" fmla="*/ 1196239 h 1196239"/>
              <a:gd name="connsiteX0" fmla="*/ 0 w 3924679"/>
              <a:gd name="connsiteY0" fmla="*/ 1196239 h 1196239"/>
              <a:gd name="connsiteX1" fmla="*/ 1051614 w 3924679"/>
              <a:gd name="connsiteY1" fmla="*/ 63828 h 1196239"/>
              <a:gd name="connsiteX2" fmla="*/ 3444463 w 3924679"/>
              <a:gd name="connsiteY2" fmla="*/ 0 h 1196239"/>
              <a:gd name="connsiteX3" fmla="*/ 3924679 w 3924679"/>
              <a:gd name="connsiteY3" fmla="*/ 1080112 h 1196239"/>
              <a:gd name="connsiteX4" fmla="*/ 0 w 3924679"/>
              <a:gd name="connsiteY4" fmla="*/ 1196239 h 1196239"/>
              <a:gd name="connsiteX0" fmla="*/ 0 w 3924679"/>
              <a:gd name="connsiteY0" fmla="*/ 1132411 h 1132411"/>
              <a:gd name="connsiteX1" fmla="*/ 1051614 w 3924679"/>
              <a:gd name="connsiteY1" fmla="*/ 0 h 1132411"/>
              <a:gd name="connsiteX2" fmla="*/ 3032243 w 3924679"/>
              <a:gd name="connsiteY2" fmla="*/ 145293 h 1132411"/>
              <a:gd name="connsiteX3" fmla="*/ 3924679 w 3924679"/>
              <a:gd name="connsiteY3" fmla="*/ 1016284 h 1132411"/>
              <a:gd name="connsiteX4" fmla="*/ 0 w 3924679"/>
              <a:gd name="connsiteY4" fmla="*/ 1132411 h 1132411"/>
              <a:gd name="connsiteX0" fmla="*/ 0 w 3924679"/>
              <a:gd name="connsiteY0" fmla="*/ 1132411 h 1132411"/>
              <a:gd name="connsiteX1" fmla="*/ 1051614 w 3924679"/>
              <a:gd name="connsiteY1" fmla="*/ 0 h 1132411"/>
              <a:gd name="connsiteX2" fmla="*/ 2984516 w 3924679"/>
              <a:gd name="connsiteY2" fmla="*/ 195933 h 1132411"/>
              <a:gd name="connsiteX3" fmla="*/ 3924679 w 3924679"/>
              <a:gd name="connsiteY3" fmla="*/ 1016284 h 1132411"/>
              <a:gd name="connsiteX4" fmla="*/ 0 w 3924679"/>
              <a:gd name="connsiteY4" fmla="*/ 1132411 h 1132411"/>
              <a:gd name="connsiteX0" fmla="*/ 0 w 3924679"/>
              <a:gd name="connsiteY0" fmla="*/ 1132411 h 1132411"/>
              <a:gd name="connsiteX1" fmla="*/ 1051614 w 3924679"/>
              <a:gd name="connsiteY1" fmla="*/ 0 h 1132411"/>
              <a:gd name="connsiteX2" fmla="*/ 2983788 w 3924679"/>
              <a:gd name="connsiteY2" fmla="*/ 171343 h 1132411"/>
              <a:gd name="connsiteX3" fmla="*/ 3924679 w 3924679"/>
              <a:gd name="connsiteY3" fmla="*/ 1016284 h 1132411"/>
              <a:gd name="connsiteX4" fmla="*/ 0 w 3924679"/>
              <a:gd name="connsiteY4" fmla="*/ 1132411 h 1132411"/>
              <a:gd name="connsiteX0" fmla="*/ 0 w 3924679"/>
              <a:gd name="connsiteY0" fmla="*/ 961068 h 961068"/>
              <a:gd name="connsiteX1" fmla="*/ 884571 w 3924679"/>
              <a:gd name="connsiteY1" fmla="*/ 5895 h 961068"/>
              <a:gd name="connsiteX2" fmla="*/ 2983788 w 3924679"/>
              <a:gd name="connsiteY2" fmla="*/ 0 h 961068"/>
              <a:gd name="connsiteX3" fmla="*/ 3924679 w 3924679"/>
              <a:gd name="connsiteY3" fmla="*/ 844941 h 961068"/>
              <a:gd name="connsiteX4" fmla="*/ 0 w 3924679"/>
              <a:gd name="connsiteY4" fmla="*/ 961068 h 961068"/>
              <a:gd name="connsiteX0" fmla="*/ 0 w 3910392"/>
              <a:gd name="connsiteY0" fmla="*/ 961068 h 961068"/>
              <a:gd name="connsiteX1" fmla="*/ 884571 w 3910392"/>
              <a:gd name="connsiteY1" fmla="*/ 5895 h 961068"/>
              <a:gd name="connsiteX2" fmla="*/ 2983788 w 3910392"/>
              <a:gd name="connsiteY2" fmla="*/ 0 h 961068"/>
              <a:gd name="connsiteX3" fmla="*/ 3910392 w 3910392"/>
              <a:gd name="connsiteY3" fmla="*/ 944954 h 961068"/>
              <a:gd name="connsiteX4" fmla="*/ 0 w 3910392"/>
              <a:gd name="connsiteY4" fmla="*/ 961068 h 961068"/>
              <a:gd name="connsiteX0" fmla="*/ 0 w 3910392"/>
              <a:gd name="connsiteY0" fmla="*/ 961068 h 973529"/>
              <a:gd name="connsiteX1" fmla="*/ 884571 w 3910392"/>
              <a:gd name="connsiteY1" fmla="*/ 5895 h 973529"/>
              <a:gd name="connsiteX2" fmla="*/ 2983788 w 3910392"/>
              <a:gd name="connsiteY2" fmla="*/ 0 h 973529"/>
              <a:gd name="connsiteX3" fmla="*/ 3910392 w 3910392"/>
              <a:gd name="connsiteY3" fmla="*/ 973529 h 973529"/>
              <a:gd name="connsiteX4" fmla="*/ 0 w 3910392"/>
              <a:gd name="connsiteY4" fmla="*/ 961068 h 973529"/>
              <a:gd name="connsiteX0" fmla="*/ 0 w 3881817"/>
              <a:gd name="connsiteY0" fmla="*/ 961068 h 961068"/>
              <a:gd name="connsiteX1" fmla="*/ 884571 w 3881817"/>
              <a:gd name="connsiteY1" fmla="*/ 5895 h 961068"/>
              <a:gd name="connsiteX2" fmla="*/ 2983788 w 3881817"/>
              <a:gd name="connsiteY2" fmla="*/ 0 h 961068"/>
              <a:gd name="connsiteX3" fmla="*/ 3881817 w 3881817"/>
              <a:gd name="connsiteY3" fmla="*/ 959241 h 961068"/>
              <a:gd name="connsiteX4" fmla="*/ 0 w 3881817"/>
              <a:gd name="connsiteY4" fmla="*/ 961068 h 961068"/>
              <a:gd name="connsiteX0" fmla="*/ 0 w 3881817"/>
              <a:gd name="connsiteY0" fmla="*/ 969460 h 969460"/>
              <a:gd name="connsiteX1" fmla="*/ 1927558 w 3881817"/>
              <a:gd name="connsiteY1" fmla="*/ 0 h 969460"/>
              <a:gd name="connsiteX2" fmla="*/ 2983788 w 3881817"/>
              <a:gd name="connsiteY2" fmla="*/ 8392 h 969460"/>
              <a:gd name="connsiteX3" fmla="*/ 3881817 w 3881817"/>
              <a:gd name="connsiteY3" fmla="*/ 967633 h 969460"/>
              <a:gd name="connsiteX4" fmla="*/ 0 w 3881817"/>
              <a:gd name="connsiteY4" fmla="*/ 969460 h 969460"/>
              <a:gd name="connsiteX0" fmla="*/ 1255 w 1954259"/>
              <a:gd name="connsiteY0" fmla="*/ 955173 h 967633"/>
              <a:gd name="connsiteX1" fmla="*/ 0 w 1954259"/>
              <a:gd name="connsiteY1" fmla="*/ 0 h 967633"/>
              <a:gd name="connsiteX2" fmla="*/ 1056230 w 1954259"/>
              <a:gd name="connsiteY2" fmla="*/ 8392 h 967633"/>
              <a:gd name="connsiteX3" fmla="*/ 1954259 w 1954259"/>
              <a:gd name="connsiteY3" fmla="*/ 967633 h 967633"/>
              <a:gd name="connsiteX4" fmla="*/ 1255 w 1954259"/>
              <a:gd name="connsiteY4" fmla="*/ 955173 h 967633"/>
              <a:gd name="connsiteX0" fmla="*/ 15542 w 1954259"/>
              <a:gd name="connsiteY0" fmla="*/ 983748 h 983748"/>
              <a:gd name="connsiteX1" fmla="*/ 0 w 1954259"/>
              <a:gd name="connsiteY1" fmla="*/ 0 h 983748"/>
              <a:gd name="connsiteX2" fmla="*/ 1056230 w 1954259"/>
              <a:gd name="connsiteY2" fmla="*/ 8392 h 983748"/>
              <a:gd name="connsiteX3" fmla="*/ 1954259 w 1954259"/>
              <a:gd name="connsiteY3" fmla="*/ 967633 h 983748"/>
              <a:gd name="connsiteX4" fmla="*/ 15542 w 1954259"/>
              <a:gd name="connsiteY4" fmla="*/ 983748 h 983748"/>
              <a:gd name="connsiteX0" fmla="*/ 15542 w 1954259"/>
              <a:gd name="connsiteY0" fmla="*/ 955173 h 967633"/>
              <a:gd name="connsiteX1" fmla="*/ 0 w 1954259"/>
              <a:gd name="connsiteY1" fmla="*/ 0 h 967633"/>
              <a:gd name="connsiteX2" fmla="*/ 1056230 w 1954259"/>
              <a:gd name="connsiteY2" fmla="*/ 8392 h 967633"/>
              <a:gd name="connsiteX3" fmla="*/ 1954259 w 1954259"/>
              <a:gd name="connsiteY3" fmla="*/ 967633 h 967633"/>
              <a:gd name="connsiteX4" fmla="*/ 15542 w 1954259"/>
              <a:gd name="connsiteY4" fmla="*/ 955173 h 967633"/>
              <a:gd name="connsiteX0" fmla="*/ 15542 w 1056230"/>
              <a:gd name="connsiteY0" fmla="*/ 955173 h 967633"/>
              <a:gd name="connsiteX1" fmla="*/ 0 w 1056230"/>
              <a:gd name="connsiteY1" fmla="*/ 0 h 967633"/>
              <a:gd name="connsiteX2" fmla="*/ 1056230 w 1056230"/>
              <a:gd name="connsiteY2" fmla="*/ 8392 h 967633"/>
              <a:gd name="connsiteX3" fmla="*/ 1025572 w 1056230"/>
              <a:gd name="connsiteY3" fmla="*/ 967633 h 967633"/>
              <a:gd name="connsiteX4" fmla="*/ 15542 w 1056230"/>
              <a:gd name="connsiteY4" fmla="*/ 955173 h 967633"/>
              <a:gd name="connsiteX0" fmla="*/ 15542 w 1025572"/>
              <a:gd name="connsiteY0" fmla="*/ 955173 h 967633"/>
              <a:gd name="connsiteX1" fmla="*/ 0 w 1025572"/>
              <a:gd name="connsiteY1" fmla="*/ 0 h 967633"/>
              <a:gd name="connsiteX2" fmla="*/ 384717 w 1025572"/>
              <a:gd name="connsiteY2" fmla="*/ 379867 h 967633"/>
              <a:gd name="connsiteX3" fmla="*/ 1025572 w 1025572"/>
              <a:gd name="connsiteY3" fmla="*/ 967633 h 967633"/>
              <a:gd name="connsiteX4" fmla="*/ 15542 w 1025572"/>
              <a:gd name="connsiteY4" fmla="*/ 955173 h 967633"/>
              <a:gd name="connsiteX0" fmla="*/ 15542 w 1025572"/>
              <a:gd name="connsiteY0" fmla="*/ 955173 h 967633"/>
              <a:gd name="connsiteX1" fmla="*/ 0 w 1025572"/>
              <a:gd name="connsiteY1" fmla="*/ 0 h 967633"/>
              <a:gd name="connsiteX2" fmla="*/ 1013367 w 1025572"/>
              <a:gd name="connsiteY2" fmla="*/ 8392 h 967633"/>
              <a:gd name="connsiteX3" fmla="*/ 1025572 w 1025572"/>
              <a:gd name="connsiteY3" fmla="*/ 967633 h 967633"/>
              <a:gd name="connsiteX4" fmla="*/ 15542 w 1025572"/>
              <a:gd name="connsiteY4" fmla="*/ 955173 h 967633"/>
              <a:gd name="connsiteX0" fmla="*/ 15542 w 1041942"/>
              <a:gd name="connsiteY0" fmla="*/ 961069 h 973529"/>
              <a:gd name="connsiteX1" fmla="*/ 0 w 1041942"/>
              <a:gd name="connsiteY1" fmla="*/ 5896 h 973529"/>
              <a:gd name="connsiteX2" fmla="*/ 1041942 w 1041942"/>
              <a:gd name="connsiteY2" fmla="*/ 0 h 973529"/>
              <a:gd name="connsiteX3" fmla="*/ 1025572 w 1041942"/>
              <a:gd name="connsiteY3" fmla="*/ 973529 h 973529"/>
              <a:gd name="connsiteX4" fmla="*/ 15542 w 1041942"/>
              <a:gd name="connsiteY4" fmla="*/ 961069 h 973529"/>
              <a:gd name="connsiteX0" fmla="*/ 15542 w 1027655"/>
              <a:gd name="connsiteY0" fmla="*/ 955173 h 967633"/>
              <a:gd name="connsiteX1" fmla="*/ 0 w 1027655"/>
              <a:gd name="connsiteY1" fmla="*/ 0 h 967633"/>
              <a:gd name="connsiteX2" fmla="*/ 1027655 w 1027655"/>
              <a:gd name="connsiteY2" fmla="*/ 22679 h 967633"/>
              <a:gd name="connsiteX3" fmla="*/ 1025572 w 1027655"/>
              <a:gd name="connsiteY3" fmla="*/ 967633 h 967633"/>
              <a:gd name="connsiteX4" fmla="*/ 15542 w 1027655"/>
              <a:gd name="connsiteY4" fmla="*/ 955173 h 967633"/>
              <a:gd name="connsiteX0" fmla="*/ 15542 w 1025597"/>
              <a:gd name="connsiteY0" fmla="*/ 961069 h 973529"/>
              <a:gd name="connsiteX1" fmla="*/ 0 w 1025597"/>
              <a:gd name="connsiteY1" fmla="*/ 5896 h 973529"/>
              <a:gd name="connsiteX2" fmla="*/ 1013367 w 1025597"/>
              <a:gd name="connsiteY2" fmla="*/ 0 h 973529"/>
              <a:gd name="connsiteX3" fmla="*/ 1025572 w 1025597"/>
              <a:gd name="connsiteY3" fmla="*/ 973529 h 973529"/>
              <a:gd name="connsiteX4" fmla="*/ 15542 w 1025597"/>
              <a:gd name="connsiteY4" fmla="*/ 961069 h 973529"/>
              <a:gd name="connsiteX0" fmla="*/ 15542 w 1041942"/>
              <a:gd name="connsiteY0" fmla="*/ 955173 h 967633"/>
              <a:gd name="connsiteX1" fmla="*/ 0 w 1041942"/>
              <a:gd name="connsiteY1" fmla="*/ 0 h 967633"/>
              <a:gd name="connsiteX2" fmla="*/ 1041942 w 1041942"/>
              <a:gd name="connsiteY2" fmla="*/ 8392 h 967633"/>
              <a:gd name="connsiteX3" fmla="*/ 1025572 w 1041942"/>
              <a:gd name="connsiteY3" fmla="*/ 967633 h 967633"/>
              <a:gd name="connsiteX4" fmla="*/ 15542 w 1041942"/>
              <a:gd name="connsiteY4" fmla="*/ 955173 h 967633"/>
              <a:gd name="connsiteX0" fmla="*/ 15542 w 1025597"/>
              <a:gd name="connsiteY0" fmla="*/ 955173 h 967633"/>
              <a:gd name="connsiteX1" fmla="*/ 0 w 1025597"/>
              <a:gd name="connsiteY1" fmla="*/ 0 h 967633"/>
              <a:gd name="connsiteX2" fmla="*/ 1013367 w 1025597"/>
              <a:gd name="connsiteY2" fmla="*/ 8392 h 967633"/>
              <a:gd name="connsiteX3" fmla="*/ 1025572 w 1025597"/>
              <a:gd name="connsiteY3" fmla="*/ 967633 h 967633"/>
              <a:gd name="connsiteX4" fmla="*/ 15542 w 1025597"/>
              <a:gd name="connsiteY4" fmla="*/ 955173 h 967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597" h="967633">
                <a:moveTo>
                  <a:pt x="15542" y="955173"/>
                </a:moveTo>
                <a:cubicBezTo>
                  <a:pt x="15124" y="636782"/>
                  <a:pt x="418" y="318391"/>
                  <a:pt x="0" y="0"/>
                </a:cubicBezTo>
                <a:lnTo>
                  <a:pt x="1013367" y="8392"/>
                </a:lnTo>
                <a:cubicBezTo>
                  <a:pt x="1012673" y="323377"/>
                  <a:pt x="1026266" y="652648"/>
                  <a:pt x="1025572" y="967633"/>
                </a:cubicBezTo>
                <a:lnTo>
                  <a:pt x="15542" y="955173"/>
                </a:lnTo>
                <a:close/>
              </a:path>
            </a:pathLst>
          </a:custGeom>
          <a:solidFill>
            <a:schemeClr val="accent5"/>
          </a:solidFill>
          <a:ln>
            <a:solidFill>
              <a:srgbClr val="3C8C9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33686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6EF36E0C-29D7-3046-B978-7B10A2E0CECE}" type="slidenum">
              <a:rPr lang="en-US" smtClean="0"/>
              <a:pPr/>
              <a:t>15</a:t>
            </a:fld>
            <a:endParaRPr lang="en-US" dirty="0"/>
          </a:p>
        </p:txBody>
      </p:sp>
      <p:sp>
        <p:nvSpPr>
          <p:cNvPr id="7" name="Title 1"/>
          <p:cNvSpPr>
            <a:spLocks noGrp="1"/>
          </p:cNvSpPr>
          <p:nvPr>
            <p:ph type="title"/>
          </p:nvPr>
        </p:nvSpPr>
        <p:spPr>
          <a:xfrm>
            <a:off x="304800" y="228600"/>
            <a:ext cx="8610600" cy="609600"/>
          </a:xfrm>
          <a:solidFill>
            <a:schemeClr val="tx2">
              <a:lumMod val="60000"/>
              <a:lumOff val="40000"/>
            </a:schemeClr>
          </a:solidFill>
          <a:ln>
            <a:solidFill>
              <a:schemeClr val="accent2"/>
            </a:solidFill>
          </a:ln>
        </p:spPr>
        <p:txBody>
          <a:bodyPr>
            <a:noAutofit/>
          </a:bodyPr>
          <a:lstStyle/>
          <a:p>
            <a:pPr algn="ctr"/>
            <a:r>
              <a:rPr lang="en-US" sz="3200" b="1" dirty="0" smtClean="0">
                <a:solidFill>
                  <a:schemeClr val="bg1"/>
                </a:solidFill>
              </a:rPr>
              <a:t>Math Learning Experience:  Composing Shapes</a:t>
            </a:r>
            <a:endParaRPr lang="en-US" sz="3200" b="1" dirty="0">
              <a:solidFill>
                <a:schemeClr val="bg1"/>
              </a:solidFill>
            </a:endParaRPr>
          </a:p>
        </p:txBody>
      </p:sp>
      <p:sp>
        <p:nvSpPr>
          <p:cNvPr id="3" name="Content Placeholder 2"/>
          <p:cNvSpPr>
            <a:spLocks noGrp="1"/>
          </p:cNvSpPr>
          <p:nvPr>
            <p:ph idx="1"/>
          </p:nvPr>
        </p:nvSpPr>
        <p:spPr>
          <a:xfrm>
            <a:off x="304800" y="1143000"/>
            <a:ext cx="8610600" cy="4953000"/>
          </a:xfrm>
        </p:spPr>
        <p:txBody>
          <a:bodyPr>
            <a:noAutofit/>
          </a:bodyPr>
          <a:lstStyle/>
          <a:p>
            <a:r>
              <a:rPr lang="en-US" sz="3200" dirty="0" smtClean="0"/>
              <a:t>Using only 2 small triangles and the medium triangle:</a:t>
            </a:r>
          </a:p>
          <a:p>
            <a:pPr marL="342900" indent="-342900">
              <a:buFont typeface="Arial"/>
              <a:buChar char="•"/>
            </a:pPr>
            <a:r>
              <a:rPr lang="en-US" sz="3200" dirty="0" smtClean="0"/>
              <a:t>Make a triangle</a:t>
            </a:r>
          </a:p>
          <a:p>
            <a:pPr marL="342900" indent="-342900">
              <a:buFont typeface="Arial"/>
              <a:buChar char="•"/>
            </a:pPr>
            <a:endParaRPr lang="en-US" sz="3200" dirty="0" smtClean="0"/>
          </a:p>
          <a:p>
            <a:pPr marL="342900" indent="-342900">
              <a:buFont typeface="Arial"/>
              <a:buChar char="•"/>
            </a:pPr>
            <a:r>
              <a:rPr lang="en-US" sz="3200" dirty="0" smtClean="0"/>
              <a:t>Make a trapezoid</a:t>
            </a:r>
          </a:p>
          <a:p>
            <a:pPr marL="342900" indent="-342900">
              <a:buFont typeface="Arial"/>
              <a:buChar char="•"/>
            </a:pPr>
            <a:endParaRPr lang="en-US" sz="3200" dirty="0" smtClean="0"/>
          </a:p>
          <a:p>
            <a:pPr marL="342900" indent="-342900">
              <a:buFont typeface="Arial"/>
              <a:buChar char="•"/>
            </a:pPr>
            <a:r>
              <a:rPr lang="en-US" sz="3200" dirty="0" smtClean="0"/>
              <a:t>Make a parallelogram</a:t>
            </a:r>
          </a:p>
          <a:p>
            <a:pPr marL="342900" indent="-342900">
              <a:buFont typeface="Arial"/>
              <a:buChar char="•"/>
            </a:pPr>
            <a:endParaRPr lang="en-US" sz="3200" dirty="0" smtClean="0"/>
          </a:p>
          <a:p>
            <a:pPr marL="342900" indent="-342900">
              <a:buFont typeface="Arial"/>
              <a:buChar char="•"/>
            </a:pPr>
            <a:r>
              <a:rPr lang="en-US" sz="3200" dirty="0" smtClean="0"/>
              <a:t>Make a rectangle</a:t>
            </a:r>
          </a:p>
        </p:txBody>
      </p:sp>
      <p:sp>
        <p:nvSpPr>
          <p:cNvPr id="4" name="TextBox 3"/>
          <p:cNvSpPr txBox="1"/>
          <p:nvPr/>
        </p:nvSpPr>
        <p:spPr>
          <a:xfrm>
            <a:off x="5979151" y="2315216"/>
            <a:ext cx="184666" cy="369332"/>
          </a:xfrm>
          <a:prstGeom prst="rect">
            <a:avLst/>
          </a:prstGeom>
          <a:noFill/>
        </p:spPr>
        <p:txBody>
          <a:bodyPr wrap="none" rtlCol="0">
            <a:spAutoFit/>
          </a:bodyPr>
          <a:lstStyle/>
          <a:p>
            <a:endParaRPr lang="en-US" dirty="0"/>
          </a:p>
        </p:txBody>
      </p:sp>
      <p:sp>
        <p:nvSpPr>
          <p:cNvPr id="8" name="Trapezoid 5"/>
          <p:cNvSpPr/>
          <p:nvPr/>
        </p:nvSpPr>
        <p:spPr>
          <a:xfrm>
            <a:off x="5715000" y="1905000"/>
            <a:ext cx="1025572" cy="967633"/>
          </a:xfrm>
          <a:custGeom>
            <a:avLst/>
            <a:gdLst>
              <a:gd name="connsiteX0" fmla="*/ 0 w 3743523"/>
              <a:gd name="connsiteY0" fmla="*/ 1196239 h 1196239"/>
              <a:gd name="connsiteX1" fmla="*/ 299060 w 3743523"/>
              <a:gd name="connsiteY1" fmla="*/ 0 h 1196239"/>
              <a:gd name="connsiteX2" fmla="*/ 3444463 w 3743523"/>
              <a:gd name="connsiteY2" fmla="*/ 0 h 1196239"/>
              <a:gd name="connsiteX3" fmla="*/ 3743523 w 3743523"/>
              <a:gd name="connsiteY3" fmla="*/ 1196239 h 1196239"/>
              <a:gd name="connsiteX4" fmla="*/ 0 w 3743523"/>
              <a:gd name="connsiteY4" fmla="*/ 1196239 h 1196239"/>
              <a:gd name="connsiteX0" fmla="*/ 0 w 3743523"/>
              <a:gd name="connsiteY0" fmla="*/ 1196239 h 1196239"/>
              <a:gd name="connsiteX1" fmla="*/ 1014365 w 3743523"/>
              <a:gd name="connsiteY1" fmla="*/ 52626 h 1196239"/>
              <a:gd name="connsiteX2" fmla="*/ 3444463 w 3743523"/>
              <a:gd name="connsiteY2" fmla="*/ 0 h 1196239"/>
              <a:gd name="connsiteX3" fmla="*/ 3743523 w 3743523"/>
              <a:gd name="connsiteY3" fmla="*/ 1196239 h 1196239"/>
              <a:gd name="connsiteX4" fmla="*/ 0 w 3743523"/>
              <a:gd name="connsiteY4" fmla="*/ 1196239 h 1196239"/>
              <a:gd name="connsiteX0" fmla="*/ 0 w 3743523"/>
              <a:gd name="connsiteY0" fmla="*/ 1196239 h 1196239"/>
              <a:gd name="connsiteX1" fmla="*/ 1051614 w 3743523"/>
              <a:gd name="connsiteY1" fmla="*/ 63828 h 1196239"/>
              <a:gd name="connsiteX2" fmla="*/ 3444463 w 3743523"/>
              <a:gd name="connsiteY2" fmla="*/ 0 h 1196239"/>
              <a:gd name="connsiteX3" fmla="*/ 3743523 w 3743523"/>
              <a:gd name="connsiteY3" fmla="*/ 1196239 h 1196239"/>
              <a:gd name="connsiteX4" fmla="*/ 0 w 3743523"/>
              <a:gd name="connsiteY4" fmla="*/ 1196239 h 1196239"/>
              <a:gd name="connsiteX0" fmla="*/ 0 w 3924679"/>
              <a:gd name="connsiteY0" fmla="*/ 1196239 h 1196239"/>
              <a:gd name="connsiteX1" fmla="*/ 1051614 w 3924679"/>
              <a:gd name="connsiteY1" fmla="*/ 63828 h 1196239"/>
              <a:gd name="connsiteX2" fmla="*/ 3444463 w 3924679"/>
              <a:gd name="connsiteY2" fmla="*/ 0 h 1196239"/>
              <a:gd name="connsiteX3" fmla="*/ 3924679 w 3924679"/>
              <a:gd name="connsiteY3" fmla="*/ 1080112 h 1196239"/>
              <a:gd name="connsiteX4" fmla="*/ 0 w 3924679"/>
              <a:gd name="connsiteY4" fmla="*/ 1196239 h 1196239"/>
              <a:gd name="connsiteX0" fmla="*/ 0 w 3924679"/>
              <a:gd name="connsiteY0" fmla="*/ 1132411 h 1132411"/>
              <a:gd name="connsiteX1" fmla="*/ 1051614 w 3924679"/>
              <a:gd name="connsiteY1" fmla="*/ 0 h 1132411"/>
              <a:gd name="connsiteX2" fmla="*/ 3032243 w 3924679"/>
              <a:gd name="connsiteY2" fmla="*/ 145293 h 1132411"/>
              <a:gd name="connsiteX3" fmla="*/ 3924679 w 3924679"/>
              <a:gd name="connsiteY3" fmla="*/ 1016284 h 1132411"/>
              <a:gd name="connsiteX4" fmla="*/ 0 w 3924679"/>
              <a:gd name="connsiteY4" fmla="*/ 1132411 h 1132411"/>
              <a:gd name="connsiteX0" fmla="*/ 0 w 3924679"/>
              <a:gd name="connsiteY0" fmla="*/ 1132411 h 1132411"/>
              <a:gd name="connsiteX1" fmla="*/ 1051614 w 3924679"/>
              <a:gd name="connsiteY1" fmla="*/ 0 h 1132411"/>
              <a:gd name="connsiteX2" fmla="*/ 2984516 w 3924679"/>
              <a:gd name="connsiteY2" fmla="*/ 195933 h 1132411"/>
              <a:gd name="connsiteX3" fmla="*/ 3924679 w 3924679"/>
              <a:gd name="connsiteY3" fmla="*/ 1016284 h 1132411"/>
              <a:gd name="connsiteX4" fmla="*/ 0 w 3924679"/>
              <a:gd name="connsiteY4" fmla="*/ 1132411 h 1132411"/>
              <a:gd name="connsiteX0" fmla="*/ 0 w 3924679"/>
              <a:gd name="connsiteY0" fmla="*/ 1132411 h 1132411"/>
              <a:gd name="connsiteX1" fmla="*/ 1051614 w 3924679"/>
              <a:gd name="connsiteY1" fmla="*/ 0 h 1132411"/>
              <a:gd name="connsiteX2" fmla="*/ 2983788 w 3924679"/>
              <a:gd name="connsiteY2" fmla="*/ 171343 h 1132411"/>
              <a:gd name="connsiteX3" fmla="*/ 3924679 w 3924679"/>
              <a:gd name="connsiteY3" fmla="*/ 1016284 h 1132411"/>
              <a:gd name="connsiteX4" fmla="*/ 0 w 3924679"/>
              <a:gd name="connsiteY4" fmla="*/ 1132411 h 1132411"/>
              <a:gd name="connsiteX0" fmla="*/ 0 w 3924679"/>
              <a:gd name="connsiteY0" fmla="*/ 961068 h 961068"/>
              <a:gd name="connsiteX1" fmla="*/ 884571 w 3924679"/>
              <a:gd name="connsiteY1" fmla="*/ 5895 h 961068"/>
              <a:gd name="connsiteX2" fmla="*/ 2983788 w 3924679"/>
              <a:gd name="connsiteY2" fmla="*/ 0 h 961068"/>
              <a:gd name="connsiteX3" fmla="*/ 3924679 w 3924679"/>
              <a:gd name="connsiteY3" fmla="*/ 844941 h 961068"/>
              <a:gd name="connsiteX4" fmla="*/ 0 w 3924679"/>
              <a:gd name="connsiteY4" fmla="*/ 961068 h 961068"/>
              <a:gd name="connsiteX0" fmla="*/ 0 w 3910392"/>
              <a:gd name="connsiteY0" fmla="*/ 961068 h 961068"/>
              <a:gd name="connsiteX1" fmla="*/ 884571 w 3910392"/>
              <a:gd name="connsiteY1" fmla="*/ 5895 h 961068"/>
              <a:gd name="connsiteX2" fmla="*/ 2983788 w 3910392"/>
              <a:gd name="connsiteY2" fmla="*/ 0 h 961068"/>
              <a:gd name="connsiteX3" fmla="*/ 3910392 w 3910392"/>
              <a:gd name="connsiteY3" fmla="*/ 944954 h 961068"/>
              <a:gd name="connsiteX4" fmla="*/ 0 w 3910392"/>
              <a:gd name="connsiteY4" fmla="*/ 961068 h 961068"/>
              <a:gd name="connsiteX0" fmla="*/ 0 w 3910392"/>
              <a:gd name="connsiteY0" fmla="*/ 961068 h 973529"/>
              <a:gd name="connsiteX1" fmla="*/ 884571 w 3910392"/>
              <a:gd name="connsiteY1" fmla="*/ 5895 h 973529"/>
              <a:gd name="connsiteX2" fmla="*/ 2983788 w 3910392"/>
              <a:gd name="connsiteY2" fmla="*/ 0 h 973529"/>
              <a:gd name="connsiteX3" fmla="*/ 3910392 w 3910392"/>
              <a:gd name="connsiteY3" fmla="*/ 973529 h 973529"/>
              <a:gd name="connsiteX4" fmla="*/ 0 w 3910392"/>
              <a:gd name="connsiteY4" fmla="*/ 961068 h 973529"/>
              <a:gd name="connsiteX0" fmla="*/ 0 w 3881817"/>
              <a:gd name="connsiteY0" fmla="*/ 961068 h 961068"/>
              <a:gd name="connsiteX1" fmla="*/ 884571 w 3881817"/>
              <a:gd name="connsiteY1" fmla="*/ 5895 h 961068"/>
              <a:gd name="connsiteX2" fmla="*/ 2983788 w 3881817"/>
              <a:gd name="connsiteY2" fmla="*/ 0 h 961068"/>
              <a:gd name="connsiteX3" fmla="*/ 3881817 w 3881817"/>
              <a:gd name="connsiteY3" fmla="*/ 959241 h 961068"/>
              <a:gd name="connsiteX4" fmla="*/ 0 w 3881817"/>
              <a:gd name="connsiteY4" fmla="*/ 961068 h 961068"/>
              <a:gd name="connsiteX0" fmla="*/ 0 w 3881817"/>
              <a:gd name="connsiteY0" fmla="*/ 969460 h 969460"/>
              <a:gd name="connsiteX1" fmla="*/ 1927558 w 3881817"/>
              <a:gd name="connsiteY1" fmla="*/ 0 h 969460"/>
              <a:gd name="connsiteX2" fmla="*/ 2983788 w 3881817"/>
              <a:gd name="connsiteY2" fmla="*/ 8392 h 969460"/>
              <a:gd name="connsiteX3" fmla="*/ 3881817 w 3881817"/>
              <a:gd name="connsiteY3" fmla="*/ 967633 h 969460"/>
              <a:gd name="connsiteX4" fmla="*/ 0 w 3881817"/>
              <a:gd name="connsiteY4" fmla="*/ 969460 h 969460"/>
              <a:gd name="connsiteX0" fmla="*/ 1255 w 1954259"/>
              <a:gd name="connsiteY0" fmla="*/ 955173 h 967633"/>
              <a:gd name="connsiteX1" fmla="*/ 0 w 1954259"/>
              <a:gd name="connsiteY1" fmla="*/ 0 h 967633"/>
              <a:gd name="connsiteX2" fmla="*/ 1056230 w 1954259"/>
              <a:gd name="connsiteY2" fmla="*/ 8392 h 967633"/>
              <a:gd name="connsiteX3" fmla="*/ 1954259 w 1954259"/>
              <a:gd name="connsiteY3" fmla="*/ 967633 h 967633"/>
              <a:gd name="connsiteX4" fmla="*/ 1255 w 1954259"/>
              <a:gd name="connsiteY4" fmla="*/ 955173 h 967633"/>
              <a:gd name="connsiteX0" fmla="*/ 15542 w 1954259"/>
              <a:gd name="connsiteY0" fmla="*/ 983748 h 983748"/>
              <a:gd name="connsiteX1" fmla="*/ 0 w 1954259"/>
              <a:gd name="connsiteY1" fmla="*/ 0 h 983748"/>
              <a:gd name="connsiteX2" fmla="*/ 1056230 w 1954259"/>
              <a:gd name="connsiteY2" fmla="*/ 8392 h 983748"/>
              <a:gd name="connsiteX3" fmla="*/ 1954259 w 1954259"/>
              <a:gd name="connsiteY3" fmla="*/ 967633 h 983748"/>
              <a:gd name="connsiteX4" fmla="*/ 15542 w 1954259"/>
              <a:gd name="connsiteY4" fmla="*/ 983748 h 983748"/>
              <a:gd name="connsiteX0" fmla="*/ 15542 w 1954259"/>
              <a:gd name="connsiteY0" fmla="*/ 955173 h 967633"/>
              <a:gd name="connsiteX1" fmla="*/ 0 w 1954259"/>
              <a:gd name="connsiteY1" fmla="*/ 0 h 967633"/>
              <a:gd name="connsiteX2" fmla="*/ 1056230 w 1954259"/>
              <a:gd name="connsiteY2" fmla="*/ 8392 h 967633"/>
              <a:gd name="connsiteX3" fmla="*/ 1954259 w 1954259"/>
              <a:gd name="connsiteY3" fmla="*/ 967633 h 967633"/>
              <a:gd name="connsiteX4" fmla="*/ 15542 w 1954259"/>
              <a:gd name="connsiteY4" fmla="*/ 955173 h 967633"/>
              <a:gd name="connsiteX0" fmla="*/ 15542 w 1056230"/>
              <a:gd name="connsiteY0" fmla="*/ 955173 h 967633"/>
              <a:gd name="connsiteX1" fmla="*/ 0 w 1056230"/>
              <a:gd name="connsiteY1" fmla="*/ 0 h 967633"/>
              <a:gd name="connsiteX2" fmla="*/ 1056230 w 1056230"/>
              <a:gd name="connsiteY2" fmla="*/ 8392 h 967633"/>
              <a:gd name="connsiteX3" fmla="*/ 1025572 w 1056230"/>
              <a:gd name="connsiteY3" fmla="*/ 967633 h 967633"/>
              <a:gd name="connsiteX4" fmla="*/ 15542 w 1056230"/>
              <a:gd name="connsiteY4" fmla="*/ 955173 h 967633"/>
              <a:gd name="connsiteX0" fmla="*/ 15542 w 1025572"/>
              <a:gd name="connsiteY0" fmla="*/ 955173 h 967633"/>
              <a:gd name="connsiteX1" fmla="*/ 0 w 1025572"/>
              <a:gd name="connsiteY1" fmla="*/ 0 h 967633"/>
              <a:gd name="connsiteX2" fmla="*/ 384717 w 1025572"/>
              <a:gd name="connsiteY2" fmla="*/ 379867 h 967633"/>
              <a:gd name="connsiteX3" fmla="*/ 1025572 w 1025572"/>
              <a:gd name="connsiteY3" fmla="*/ 967633 h 967633"/>
              <a:gd name="connsiteX4" fmla="*/ 15542 w 1025572"/>
              <a:gd name="connsiteY4" fmla="*/ 955173 h 967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572" h="967633">
                <a:moveTo>
                  <a:pt x="15542" y="955173"/>
                </a:moveTo>
                <a:cubicBezTo>
                  <a:pt x="15124" y="636782"/>
                  <a:pt x="418" y="318391"/>
                  <a:pt x="0" y="0"/>
                </a:cubicBezTo>
                <a:lnTo>
                  <a:pt x="384717" y="379867"/>
                </a:lnTo>
                <a:lnTo>
                  <a:pt x="1025572" y="967633"/>
                </a:lnTo>
                <a:lnTo>
                  <a:pt x="15542" y="955173"/>
                </a:lnTo>
                <a:close/>
              </a:path>
            </a:pathLst>
          </a:custGeom>
          <a:solidFill>
            <a:schemeClr val="accent5"/>
          </a:solidFill>
          <a:ln>
            <a:solidFill>
              <a:srgbClr val="3C8C9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7407797" y="2341675"/>
            <a:ext cx="184666" cy="369332"/>
          </a:xfrm>
          <a:prstGeom prst="rect">
            <a:avLst/>
          </a:prstGeom>
          <a:noFill/>
        </p:spPr>
        <p:txBody>
          <a:bodyPr wrap="none" rtlCol="0">
            <a:spAutoFit/>
          </a:bodyPr>
          <a:lstStyle/>
          <a:p>
            <a:endParaRPr lang="en-US" dirty="0"/>
          </a:p>
        </p:txBody>
      </p:sp>
      <p:sp>
        <p:nvSpPr>
          <p:cNvPr id="10" name="Trapezoid 5"/>
          <p:cNvSpPr/>
          <p:nvPr/>
        </p:nvSpPr>
        <p:spPr>
          <a:xfrm>
            <a:off x="7162800" y="1905000"/>
            <a:ext cx="1025572" cy="967633"/>
          </a:xfrm>
          <a:custGeom>
            <a:avLst/>
            <a:gdLst>
              <a:gd name="connsiteX0" fmla="*/ 0 w 3743523"/>
              <a:gd name="connsiteY0" fmla="*/ 1196239 h 1196239"/>
              <a:gd name="connsiteX1" fmla="*/ 299060 w 3743523"/>
              <a:gd name="connsiteY1" fmla="*/ 0 h 1196239"/>
              <a:gd name="connsiteX2" fmla="*/ 3444463 w 3743523"/>
              <a:gd name="connsiteY2" fmla="*/ 0 h 1196239"/>
              <a:gd name="connsiteX3" fmla="*/ 3743523 w 3743523"/>
              <a:gd name="connsiteY3" fmla="*/ 1196239 h 1196239"/>
              <a:gd name="connsiteX4" fmla="*/ 0 w 3743523"/>
              <a:gd name="connsiteY4" fmla="*/ 1196239 h 1196239"/>
              <a:gd name="connsiteX0" fmla="*/ 0 w 3743523"/>
              <a:gd name="connsiteY0" fmla="*/ 1196239 h 1196239"/>
              <a:gd name="connsiteX1" fmla="*/ 1014365 w 3743523"/>
              <a:gd name="connsiteY1" fmla="*/ 52626 h 1196239"/>
              <a:gd name="connsiteX2" fmla="*/ 3444463 w 3743523"/>
              <a:gd name="connsiteY2" fmla="*/ 0 h 1196239"/>
              <a:gd name="connsiteX3" fmla="*/ 3743523 w 3743523"/>
              <a:gd name="connsiteY3" fmla="*/ 1196239 h 1196239"/>
              <a:gd name="connsiteX4" fmla="*/ 0 w 3743523"/>
              <a:gd name="connsiteY4" fmla="*/ 1196239 h 1196239"/>
              <a:gd name="connsiteX0" fmla="*/ 0 w 3743523"/>
              <a:gd name="connsiteY0" fmla="*/ 1196239 h 1196239"/>
              <a:gd name="connsiteX1" fmla="*/ 1051614 w 3743523"/>
              <a:gd name="connsiteY1" fmla="*/ 63828 h 1196239"/>
              <a:gd name="connsiteX2" fmla="*/ 3444463 w 3743523"/>
              <a:gd name="connsiteY2" fmla="*/ 0 h 1196239"/>
              <a:gd name="connsiteX3" fmla="*/ 3743523 w 3743523"/>
              <a:gd name="connsiteY3" fmla="*/ 1196239 h 1196239"/>
              <a:gd name="connsiteX4" fmla="*/ 0 w 3743523"/>
              <a:gd name="connsiteY4" fmla="*/ 1196239 h 1196239"/>
              <a:gd name="connsiteX0" fmla="*/ 0 w 3924679"/>
              <a:gd name="connsiteY0" fmla="*/ 1196239 h 1196239"/>
              <a:gd name="connsiteX1" fmla="*/ 1051614 w 3924679"/>
              <a:gd name="connsiteY1" fmla="*/ 63828 h 1196239"/>
              <a:gd name="connsiteX2" fmla="*/ 3444463 w 3924679"/>
              <a:gd name="connsiteY2" fmla="*/ 0 h 1196239"/>
              <a:gd name="connsiteX3" fmla="*/ 3924679 w 3924679"/>
              <a:gd name="connsiteY3" fmla="*/ 1080112 h 1196239"/>
              <a:gd name="connsiteX4" fmla="*/ 0 w 3924679"/>
              <a:gd name="connsiteY4" fmla="*/ 1196239 h 1196239"/>
              <a:gd name="connsiteX0" fmla="*/ 0 w 3924679"/>
              <a:gd name="connsiteY0" fmla="*/ 1132411 h 1132411"/>
              <a:gd name="connsiteX1" fmla="*/ 1051614 w 3924679"/>
              <a:gd name="connsiteY1" fmla="*/ 0 h 1132411"/>
              <a:gd name="connsiteX2" fmla="*/ 3032243 w 3924679"/>
              <a:gd name="connsiteY2" fmla="*/ 145293 h 1132411"/>
              <a:gd name="connsiteX3" fmla="*/ 3924679 w 3924679"/>
              <a:gd name="connsiteY3" fmla="*/ 1016284 h 1132411"/>
              <a:gd name="connsiteX4" fmla="*/ 0 w 3924679"/>
              <a:gd name="connsiteY4" fmla="*/ 1132411 h 1132411"/>
              <a:gd name="connsiteX0" fmla="*/ 0 w 3924679"/>
              <a:gd name="connsiteY0" fmla="*/ 1132411 h 1132411"/>
              <a:gd name="connsiteX1" fmla="*/ 1051614 w 3924679"/>
              <a:gd name="connsiteY1" fmla="*/ 0 h 1132411"/>
              <a:gd name="connsiteX2" fmla="*/ 2984516 w 3924679"/>
              <a:gd name="connsiteY2" fmla="*/ 195933 h 1132411"/>
              <a:gd name="connsiteX3" fmla="*/ 3924679 w 3924679"/>
              <a:gd name="connsiteY3" fmla="*/ 1016284 h 1132411"/>
              <a:gd name="connsiteX4" fmla="*/ 0 w 3924679"/>
              <a:gd name="connsiteY4" fmla="*/ 1132411 h 1132411"/>
              <a:gd name="connsiteX0" fmla="*/ 0 w 3924679"/>
              <a:gd name="connsiteY0" fmla="*/ 1132411 h 1132411"/>
              <a:gd name="connsiteX1" fmla="*/ 1051614 w 3924679"/>
              <a:gd name="connsiteY1" fmla="*/ 0 h 1132411"/>
              <a:gd name="connsiteX2" fmla="*/ 2983788 w 3924679"/>
              <a:gd name="connsiteY2" fmla="*/ 171343 h 1132411"/>
              <a:gd name="connsiteX3" fmla="*/ 3924679 w 3924679"/>
              <a:gd name="connsiteY3" fmla="*/ 1016284 h 1132411"/>
              <a:gd name="connsiteX4" fmla="*/ 0 w 3924679"/>
              <a:gd name="connsiteY4" fmla="*/ 1132411 h 1132411"/>
              <a:gd name="connsiteX0" fmla="*/ 0 w 3924679"/>
              <a:gd name="connsiteY0" fmla="*/ 961068 h 961068"/>
              <a:gd name="connsiteX1" fmla="*/ 884571 w 3924679"/>
              <a:gd name="connsiteY1" fmla="*/ 5895 h 961068"/>
              <a:gd name="connsiteX2" fmla="*/ 2983788 w 3924679"/>
              <a:gd name="connsiteY2" fmla="*/ 0 h 961068"/>
              <a:gd name="connsiteX3" fmla="*/ 3924679 w 3924679"/>
              <a:gd name="connsiteY3" fmla="*/ 844941 h 961068"/>
              <a:gd name="connsiteX4" fmla="*/ 0 w 3924679"/>
              <a:gd name="connsiteY4" fmla="*/ 961068 h 961068"/>
              <a:gd name="connsiteX0" fmla="*/ 0 w 3910392"/>
              <a:gd name="connsiteY0" fmla="*/ 961068 h 961068"/>
              <a:gd name="connsiteX1" fmla="*/ 884571 w 3910392"/>
              <a:gd name="connsiteY1" fmla="*/ 5895 h 961068"/>
              <a:gd name="connsiteX2" fmla="*/ 2983788 w 3910392"/>
              <a:gd name="connsiteY2" fmla="*/ 0 h 961068"/>
              <a:gd name="connsiteX3" fmla="*/ 3910392 w 3910392"/>
              <a:gd name="connsiteY3" fmla="*/ 944954 h 961068"/>
              <a:gd name="connsiteX4" fmla="*/ 0 w 3910392"/>
              <a:gd name="connsiteY4" fmla="*/ 961068 h 961068"/>
              <a:gd name="connsiteX0" fmla="*/ 0 w 3910392"/>
              <a:gd name="connsiteY0" fmla="*/ 961068 h 973529"/>
              <a:gd name="connsiteX1" fmla="*/ 884571 w 3910392"/>
              <a:gd name="connsiteY1" fmla="*/ 5895 h 973529"/>
              <a:gd name="connsiteX2" fmla="*/ 2983788 w 3910392"/>
              <a:gd name="connsiteY2" fmla="*/ 0 h 973529"/>
              <a:gd name="connsiteX3" fmla="*/ 3910392 w 3910392"/>
              <a:gd name="connsiteY3" fmla="*/ 973529 h 973529"/>
              <a:gd name="connsiteX4" fmla="*/ 0 w 3910392"/>
              <a:gd name="connsiteY4" fmla="*/ 961068 h 973529"/>
              <a:gd name="connsiteX0" fmla="*/ 0 w 3881817"/>
              <a:gd name="connsiteY0" fmla="*/ 961068 h 961068"/>
              <a:gd name="connsiteX1" fmla="*/ 884571 w 3881817"/>
              <a:gd name="connsiteY1" fmla="*/ 5895 h 961068"/>
              <a:gd name="connsiteX2" fmla="*/ 2983788 w 3881817"/>
              <a:gd name="connsiteY2" fmla="*/ 0 h 961068"/>
              <a:gd name="connsiteX3" fmla="*/ 3881817 w 3881817"/>
              <a:gd name="connsiteY3" fmla="*/ 959241 h 961068"/>
              <a:gd name="connsiteX4" fmla="*/ 0 w 3881817"/>
              <a:gd name="connsiteY4" fmla="*/ 961068 h 961068"/>
              <a:gd name="connsiteX0" fmla="*/ 0 w 3881817"/>
              <a:gd name="connsiteY0" fmla="*/ 969460 h 969460"/>
              <a:gd name="connsiteX1" fmla="*/ 1927558 w 3881817"/>
              <a:gd name="connsiteY1" fmla="*/ 0 h 969460"/>
              <a:gd name="connsiteX2" fmla="*/ 2983788 w 3881817"/>
              <a:gd name="connsiteY2" fmla="*/ 8392 h 969460"/>
              <a:gd name="connsiteX3" fmla="*/ 3881817 w 3881817"/>
              <a:gd name="connsiteY3" fmla="*/ 967633 h 969460"/>
              <a:gd name="connsiteX4" fmla="*/ 0 w 3881817"/>
              <a:gd name="connsiteY4" fmla="*/ 969460 h 969460"/>
              <a:gd name="connsiteX0" fmla="*/ 1255 w 1954259"/>
              <a:gd name="connsiteY0" fmla="*/ 955173 h 967633"/>
              <a:gd name="connsiteX1" fmla="*/ 0 w 1954259"/>
              <a:gd name="connsiteY1" fmla="*/ 0 h 967633"/>
              <a:gd name="connsiteX2" fmla="*/ 1056230 w 1954259"/>
              <a:gd name="connsiteY2" fmla="*/ 8392 h 967633"/>
              <a:gd name="connsiteX3" fmla="*/ 1954259 w 1954259"/>
              <a:gd name="connsiteY3" fmla="*/ 967633 h 967633"/>
              <a:gd name="connsiteX4" fmla="*/ 1255 w 1954259"/>
              <a:gd name="connsiteY4" fmla="*/ 955173 h 967633"/>
              <a:gd name="connsiteX0" fmla="*/ 15542 w 1954259"/>
              <a:gd name="connsiteY0" fmla="*/ 983748 h 983748"/>
              <a:gd name="connsiteX1" fmla="*/ 0 w 1954259"/>
              <a:gd name="connsiteY1" fmla="*/ 0 h 983748"/>
              <a:gd name="connsiteX2" fmla="*/ 1056230 w 1954259"/>
              <a:gd name="connsiteY2" fmla="*/ 8392 h 983748"/>
              <a:gd name="connsiteX3" fmla="*/ 1954259 w 1954259"/>
              <a:gd name="connsiteY3" fmla="*/ 967633 h 983748"/>
              <a:gd name="connsiteX4" fmla="*/ 15542 w 1954259"/>
              <a:gd name="connsiteY4" fmla="*/ 983748 h 983748"/>
              <a:gd name="connsiteX0" fmla="*/ 15542 w 1954259"/>
              <a:gd name="connsiteY0" fmla="*/ 955173 h 967633"/>
              <a:gd name="connsiteX1" fmla="*/ 0 w 1954259"/>
              <a:gd name="connsiteY1" fmla="*/ 0 h 967633"/>
              <a:gd name="connsiteX2" fmla="*/ 1056230 w 1954259"/>
              <a:gd name="connsiteY2" fmla="*/ 8392 h 967633"/>
              <a:gd name="connsiteX3" fmla="*/ 1954259 w 1954259"/>
              <a:gd name="connsiteY3" fmla="*/ 967633 h 967633"/>
              <a:gd name="connsiteX4" fmla="*/ 15542 w 1954259"/>
              <a:gd name="connsiteY4" fmla="*/ 955173 h 967633"/>
              <a:gd name="connsiteX0" fmla="*/ 15542 w 1056230"/>
              <a:gd name="connsiteY0" fmla="*/ 955173 h 967633"/>
              <a:gd name="connsiteX1" fmla="*/ 0 w 1056230"/>
              <a:gd name="connsiteY1" fmla="*/ 0 h 967633"/>
              <a:gd name="connsiteX2" fmla="*/ 1056230 w 1056230"/>
              <a:gd name="connsiteY2" fmla="*/ 8392 h 967633"/>
              <a:gd name="connsiteX3" fmla="*/ 1025572 w 1056230"/>
              <a:gd name="connsiteY3" fmla="*/ 967633 h 967633"/>
              <a:gd name="connsiteX4" fmla="*/ 15542 w 1056230"/>
              <a:gd name="connsiteY4" fmla="*/ 955173 h 967633"/>
              <a:gd name="connsiteX0" fmla="*/ 15542 w 1025572"/>
              <a:gd name="connsiteY0" fmla="*/ 955173 h 967633"/>
              <a:gd name="connsiteX1" fmla="*/ 0 w 1025572"/>
              <a:gd name="connsiteY1" fmla="*/ 0 h 967633"/>
              <a:gd name="connsiteX2" fmla="*/ 384717 w 1025572"/>
              <a:gd name="connsiteY2" fmla="*/ 379867 h 967633"/>
              <a:gd name="connsiteX3" fmla="*/ 1025572 w 1025572"/>
              <a:gd name="connsiteY3" fmla="*/ 967633 h 967633"/>
              <a:gd name="connsiteX4" fmla="*/ 15542 w 1025572"/>
              <a:gd name="connsiteY4" fmla="*/ 955173 h 967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572" h="967633">
                <a:moveTo>
                  <a:pt x="15542" y="955173"/>
                </a:moveTo>
                <a:cubicBezTo>
                  <a:pt x="15124" y="636782"/>
                  <a:pt x="418" y="318391"/>
                  <a:pt x="0" y="0"/>
                </a:cubicBezTo>
                <a:lnTo>
                  <a:pt x="384717" y="379867"/>
                </a:lnTo>
                <a:lnTo>
                  <a:pt x="1025572" y="967633"/>
                </a:lnTo>
                <a:lnTo>
                  <a:pt x="15542" y="955173"/>
                </a:lnTo>
                <a:close/>
              </a:path>
            </a:pathLst>
          </a:custGeom>
          <a:solidFill>
            <a:schemeClr val="accent5"/>
          </a:solidFill>
          <a:ln>
            <a:solidFill>
              <a:srgbClr val="3C8C9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extBox 1"/>
          <p:cNvSpPr txBox="1"/>
          <p:nvPr/>
        </p:nvSpPr>
        <p:spPr>
          <a:xfrm>
            <a:off x="6802835" y="6327978"/>
            <a:ext cx="184666" cy="369332"/>
          </a:xfrm>
          <a:prstGeom prst="rect">
            <a:avLst/>
          </a:prstGeom>
          <a:noFill/>
        </p:spPr>
        <p:txBody>
          <a:bodyPr wrap="none" rtlCol="0">
            <a:spAutoFit/>
          </a:bodyPr>
          <a:lstStyle/>
          <a:p>
            <a:endParaRPr lang="en-US" dirty="0"/>
          </a:p>
        </p:txBody>
      </p:sp>
      <p:sp>
        <p:nvSpPr>
          <p:cNvPr id="12" name="Right Triangle 11"/>
          <p:cNvSpPr/>
          <p:nvPr/>
        </p:nvSpPr>
        <p:spPr>
          <a:xfrm>
            <a:off x="6781800" y="3124200"/>
            <a:ext cx="1482699" cy="1503581"/>
          </a:xfrm>
          <a:prstGeom prst="rtTriangle">
            <a:avLst/>
          </a:prstGeom>
          <a:solidFill>
            <a:schemeClr val="accent5"/>
          </a:solidFill>
          <a:ln>
            <a:solidFill>
              <a:srgbClr val="3C8C9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61518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6EF36E0C-29D7-3046-B978-7B10A2E0CECE}" type="slidenum">
              <a:rPr lang="en-US" smtClean="0"/>
              <a:pPr/>
              <a:t>16</a:t>
            </a:fld>
            <a:endParaRPr lang="en-US" dirty="0"/>
          </a:p>
        </p:txBody>
      </p:sp>
      <p:sp>
        <p:nvSpPr>
          <p:cNvPr id="7" name="Title 1"/>
          <p:cNvSpPr>
            <a:spLocks noGrp="1"/>
          </p:cNvSpPr>
          <p:nvPr>
            <p:ph type="title"/>
          </p:nvPr>
        </p:nvSpPr>
        <p:spPr>
          <a:xfrm>
            <a:off x="304800" y="228600"/>
            <a:ext cx="8610600" cy="609600"/>
          </a:xfrm>
          <a:solidFill>
            <a:schemeClr val="tx2">
              <a:lumMod val="60000"/>
              <a:lumOff val="40000"/>
            </a:schemeClr>
          </a:solidFill>
          <a:ln>
            <a:solidFill>
              <a:schemeClr val="accent2"/>
            </a:solidFill>
          </a:ln>
        </p:spPr>
        <p:txBody>
          <a:bodyPr>
            <a:noAutofit/>
          </a:bodyPr>
          <a:lstStyle/>
          <a:p>
            <a:pPr algn="ctr"/>
            <a:r>
              <a:rPr lang="en-US" sz="3200" b="1" dirty="0" smtClean="0">
                <a:solidFill>
                  <a:schemeClr val="bg1"/>
                </a:solidFill>
              </a:rPr>
              <a:t>Classifying Quadrilaterals</a:t>
            </a:r>
            <a:endParaRPr lang="en-US" sz="3200" b="1" dirty="0">
              <a:solidFill>
                <a:schemeClr val="bg1"/>
              </a:solidFill>
            </a:endParaRPr>
          </a:p>
        </p:txBody>
      </p:sp>
      <p:sp>
        <p:nvSpPr>
          <p:cNvPr id="3" name="Content Placeholder 2"/>
          <p:cNvSpPr>
            <a:spLocks noGrp="1"/>
          </p:cNvSpPr>
          <p:nvPr>
            <p:ph idx="1"/>
          </p:nvPr>
        </p:nvSpPr>
        <p:spPr>
          <a:xfrm>
            <a:off x="304800" y="1143000"/>
            <a:ext cx="8610600" cy="4953000"/>
          </a:xfrm>
        </p:spPr>
        <p:txBody>
          <a:bodyPr>
            <a:noAutofit/>
          </a:bodyPr>
          <a:lstStyle/>
          <a:p>
            <a:r>
              <a:rPr lang="en-US" sz="3200" dirty="0" smtClean="0"/>
              <a:t>What do these two figures have in common?  </a:t>
            </a:r>
          </a:p>
          <a:p>
            <a:r>
              <a:rPr lang="en-US" sz="3200" dirty="0" smtClean="0"/>
              <a:t>What is different?</a:t>
            </a:r>
          </a:p>
          <a:p>
            <a:r>
              <a:rPr lang="en-US" sz="3200" dirty="0" smtClean="0"/>
              <a:t>What larger category would these figures fit into?</a:t>
            </a:r>
          </a:p>
        </p:txBody>
      </p:sp>
      <p:sp>
        <p:nvSpPr>
          <p:cNvPr id="4" name="TextBox 3"/>
          <p:cNvSpPr txBox="1"/>
          <p:nvPr/>
        </p:nvSpPr>
        <p:spPr>
          <a:xfrm>
            <a:off x="5979151" y="2315216"/>
            <a:ext cx="184666" cy="369332"/>
          </a:xfrm>
          <a:prstGeom prst="rect">
            <a:avLst/>
          </a:prstGeom>
          <a:noFill/>
        </p:spPr>
        <p:txBody>
          <a:bodyPr wrap="none" rtlCol="0">
            <a:spAutoFit/>
          </a:bodyPr>
          <a:lstStyle/>
          <a:p>
            <a:endParaRPr lang="en-US" dirty="0"/>
          </a:p>
        </p:txBody>
      </p:sp>
      <p:sp>
        <p:nvSpPr>
          <p:cNvPr id="5" name="TextBox 4"/>
          <p:cNvSpPr txBox="1"/>
          <p:nvPr/>
        </p:nvSpPr>
        <p:spPr>
          <a:xfrm>
            <a:off x="7407797" y="2341675"/>
            <a:ext cx="184666" cy="369332"/>
          </a:xfrm>
          <a:prstGeom prst="rect">
            <a:avLst/>
          </a:prstGeom>
          <a:noFill/>
        </p:spPr>
        <p:txBody>
          <a:bodyPr wrap="none" rtlCol="0">
            <a:spAutoFit/>
          </a:bodyPr>
          <a:lstStyle/>
          <a:p>
            <a:endParaRPr lang="en-US" dirty="0"/>
          </a:p>
        </p:txBody>
      </p:sp>
      <p:sp>
        <p:nvSpPr>
          <p:cNvPr id="2" name="TextBox 1"/>
          <p:cNvSpPr txBox="1"/>
          <p:nvPr/>
        </p:nvSpPr>
        <p:spPr>
          <a:xfrm>
            <a:off x="6802835" y="6327978"/>
            <a:ext cx="184666" cy="369332"/>
          </a:xfrm>
          <a:prstGeom prst="rect">
            <a:avLst/>
          </a:prstGeom>
          <a:noFill/>
        </p:spPr>
        <p:txBody>
          <a:bodyPr wrap="none" rtlCol="0">
            <a:spAutoFit/>
          </a:bodyPr>
          <a:lstStyle/>
          <a:p>
            <a:endParaRPr lang="en-US" dirty="0"/>
          </a:p>
        </p:txBody>
      </p:sp>
      <p:pic>
        <p:nvPicPr>
          <p:cNvPr id="11" name="Picture 10" descr="Screen Shot 2017-12-07 at 11.05.0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4038600"/>
            <a:ext cx="5756748" cy="1382377"/>
          </a:xfrm>
          <a:prstGeom prst="rect">
            <a:avLst/>
          </a:prstGeom>
        </p:spPr>
      </p:pic>
    </p:spTree>
    <p:extLst>
      <p:ext uri="{BB962C8B-B14F-4D97-AF65-F5344CB8AC3E}">
        <p14:creationId xmlns:p14="http://schemas.microsoft.com/office/powerpoint/2010/main" val="2913591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6EF36E0C-29D7-3046-B978-7B10A2E0CECE}" type="slidenum">
              <a:rPr lang="en-US" smtClean="0"/>
              <a:pPr/>
              <a:t>17</a:t>
            </a:fld>
            <a:endParaRPr lang="en-US" dirty="0"/>
          </a:p>
        </p:txBody>
      </p:sp>
      <p:sp>
        <p:nvSpPr>
          <p:cNvPr id="7" name="Title 1"/>
          <p:cNvSpPr>
            <a:spLocks noGrp="1"/>
          </p:cNvSpPr>
          <p:nvPr>
            <p:ph type="title"/>
          </p:nvPr>
        </p:nvSpPr>
        <p:spPr>
          <a:xfrm>
            <a:off x="304800" y="228600"/>
            <a:ext cx="8610600" cy="609600"/>
          </a:xfrm>
          <a:solidFill>
            <a:schemeClr val="tx2">
              <a:lumMod val="60000"/>
              <a:lumOff val="40000"/>
            </a:schemeClr>
          </a:solidFill>
          <a:ln>
            <a:solidFill>
              <a:schemeClr val="accent2"/>
            </a:solidFill>
          </a:ln>
        </p:spPr>
        <p:txBody>
          <a:bodyPr>
            <a:noAutofit/>
          </a:bodyPr>
          <a:lstStyle/>
          <a:p>
            <a:pPr algn="ctr"/>
            <a:r>
              <a:rPr lang="en-US" sz="3200" b="1" dirty="0" smtClean="0">
                <a:solidFill>
                  <a:schemeClr val="bg1"/>
                </a:solidFill>
              </a:rPr>
              <a:t>Classifying Quadrilaterals</a:t>
            </a:r>
            <a:endParaRPr lang="en-US" sz="3200" b="1" dirty="0">
              <a:solidFill>
                <a:schemeClr val="bg1"/>
              </a:solidFill>
            </a:endParaRPr>
          </a:p>
        </p:txBody>
      </p:sp>
      <p:sp>
        <p:nvSpPr>
          <p:cNvPr id="3" name="Content Placeholder 2"/>
          <p:cNvSpPr>
            <a:spLocks noGrp="1"/>
          </p:cNvSpPr>
          <p:nvPr>
            <p:ph idx="1"/>
          </p:nvPr>
        </p:nvSpPr>
        <p:spPr>
          <a:xfrm>
            <a:off x="304800" y="1143000"/>
            <a:ext cx="8610600" cy="4953000"/>
          </a:xfrm>
        </p:spPr>
        <p:txBody>
          <a:bodyPr>
            <a:noAutofit/>
          </a:bodyPr>
          <a:lstStyle/>
          <a:p>
            <a:r>
              <a:rPr lang="en-US" sz="3200" dirty="0" smtClean="0"/>
              <a:t>What do these two figures have in common?  </a:t>
            </a:r>
          </a:p>
          <a:p>
            <a:r>
              <a:rPr lang="en-US" sz="3200" dirty="0" smtClean="0"/>
              <a:t>What is different?</a:t>
            </a:r>
          </a:p>
          <a:p>
            <a:r>
              <a:rPr lang="en-US" sz="3200" dirty="0" smtClean="0"/>
              <a:t>What larger category would these figures fit into?</a:t>
            </a:r>
          </a:p>
        </p:txBody>
      </p:sp>
      <p:sp>
        <p:nvSpPr>
          <p:cNvPr id="4" name="TextBox 3"/>
          <p:cNvSpPr txBox="1"/>
          <p:nvPr/>
        </p:nvSpPr>
        <p:spPr>
          <a:xfrm>
            <a:off x="5979151" y="2315216"/>
            <a:ext cx="184666" cy="369332"/>
          </a:xfrm>
          <a:prstGeom prst="rect">
            <a:avLst/>
          </a:prstGeom>
          <a:noFill/>
        </p:spPr>
        <p:txBody>
          <a:bodyPr wrap="none" rtlCol="0">
            <a:spAutoFit/>
          </a:bodyPr>
          <a:lstStyle/>
          <a:p>
            <a:endParaRPr lang="en-US" dirty="0"/>
          </a:p>
        </p:txBody>
      </p:sp>
      <p:sp>
        <p:nvSpPr>
          <p:cNvPr id="5" name="TextBox 4"/>
          <p:cNvSpPr txBox="1"/>
          <p:nvPr/>
        </p:nvSpPr>
        <p:spPr>
          <a:xfrm>
            <a:off x="7407797" y="2341675"/>
            <a:ext cx="184666" cy="369332"/>
          </a:xfrm>
          <a:prstGeom prst="rect">
            <a:avLst/>
          </a:prstGeom>
          <a:noFill/>
        </p:spPr>
        <p:txBody>
          <a:bodyPr wrap="none" rtlCol="0">
            <a:spAutoFit/>
          </a:bodyPr>
          <a:lstStyle/>
          <a:p>
            <a:endParaRPr lang="en-US" dirty="0"/>
          </a:p>
        </p:txBody>
      </p:sp>
      <p:sp>
        <p:nvSpPr>
          <p:cNvPr id="2" name="TextBox 1"/>
          <p:cNvSpPr txBox="1"/>
          <p:nvPr/>
        </p:nvSpPr>
        <p:spPr>
          <a:xfrm>
            <a:off x="6802835" y="6327978"/>
            <a:ext cx="184666" cy="369332"/>
          </a:xfrm>
          <a:prstGeom prst="rect">
            <a:avLst/>
          </a:prstGeom>
          <a:noFill/>
        </p:spPr>
        <p:txBody>
          <a:bodyPr wrap="none" rtlCol="0">
            <a:spAutoFit/>
          </a:bodyPr>
          <a:lstStyle/>
          <a:p>
            <a:endParaRPr lang="en-US" dirty="0"/>
          </a:p>
        </p:txBody>
      </p:sp>
      <p:pic>
        <p:nvPicPr>
          <p:cNvPr id="9" name="Picture 8" descr="Screen Shot 2017-12-07 at 11.03.2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4038600"/>
            <a:ext cx="5433565" cy="1484848"/>
          </a:xfrm>
          <a:prstGeom prst="rect">
            <a:avLst/>
          </a:prstGeom>
        </p:spPr>
      </p:pic>
    </p:spTree>
    <p:extLst>
      <p:ext uri="{BB962C8B-B14F-4D97-AF65-F5344CB8AC3E}">
        <p14:creationId xmlns:p14="http://schemas.microsoft.com/office/powerpoint/2010/main" val="3530100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6EF36E0C-29D7-3046-B978-7B10A2E0CECE}" type="slidenum">
              <a:rPr lang="en-US" smtClean="0"/>
              <a:pPr/>
              <a:t>18</a:t>
            </a:fld>
            <a:endParaRPr lang="en-US" dirty="0"/>
          </a:p>
        </p:txBody>
      </p:sp>
      <p:sp>
        <p:nvSpPr>
          <p:cNvPr id="7" name="Title 1"/>
          <p:cNvSpPr>
            <a:spLocks noGrp="1"/>
          </p:cNvSpPr>
          <p:nvPr>
            <p:ph type="title"/>
          </p:nvPr>
        </p:nvSpPr>
        <p:spPr>
          <a:xfrm>
            <a:off x="304800" y="228600"/>
            <a:ext cx="8610600" cy="609600"/>
          </a:xfrm>
          <a:solidFill>
            <a:schemeClr val="tx2">
              <a:lumMod val="60000"/>
              <a:lumOff val="40000"/>
            </a:schemeClr>
          </a:solidFill>
          <a:ln>
            <a:solidFill>
              <a:schemeClr val="accent2"/>
            </a:solidFill>
          </a:ln>
        </p:spPr>
        <p:txBody>
          <a:bodyPr>
            <a:noAutofit/>
          </a:bodyPr>
          <a:lstStyle/>
          <a:p>
            <a:pPr algn="ctr"/>
            <a:r>
              <a:rPr lang="en-US" sz="3200" b="1" dirty="0" smtClean="0">
                <a:solidFill>
                  <a:schemeClr val="bg1"/>
                </a:solidFill>
              </a:rPr>
              <a:t>Classifying Quadrilaterals</a:t>
            </a:r>
            <a:endParaRPr lang="en-US" sz="3200" b="1" dirty="0">
              <a:solidFill>
                <a:schemeClr val="bg1"/>
              </a:solidFill>
            </a:endParaRPr>
          </a:p>
        </p:txBody>
      </p:sp>
      <p:sp>
        <p:nvSpPr>
          <p:cNvPr id="3" name="Content Placeholder 2"/>
          <p:cNvSpPr>
            <a:spLocks noGrp="1"/>
          </p:cNvSpPr>
          <p:nvPr>
            <p:ph idx="1"/>
          </p:nvPr>
        </p:nvSpPr>
        <p:spPr>
          <a:xfrm>
            <a:off x="304800" y="1143000"/>
            <a:ext cx="8610600" cy="4953000"/>
          </a:xfrm>
        </p:spPr>
        <p:txBody>
          <a:bodyPr>
            <a:noAutofit/>
          </a:bodyPr>
          <a:lstStyle/>
          <a:p>
            <a:r>
              <a:rPr lang="en-US" sz="3200" dirty="0" smtClean="0"/>
              <a:t>What are these shapes?</a:t>
            </a:r>
          </a:p>
        </p:txBody>
      </p:sp>
      <p:sp>
        <p:nvSpPr>
          <p:cNvPr id="4" name="TextBox 3"/>
          <p:cNvSpPr txBox="1"/>
          <p:nvPr/>
        </p:nvSpPr>
        <p:spPr>
          <a:xfrm>
            <a:off x="5979151" y="2315216"/>
            <a:ext cx="184666" cy="369332"/>
          </a:xfrm>
          <a:prstGeom prst="rect">
            <a:avLst/>
          </a:prstGeom>
          <a:noFill/>
        </p:spPr>
        <p:txBody>
          <a:bodyPr wrap="none" rtlCol="0">
            <a:spAutoFit/>
          </a:bodyPr>
          <a:lstStyle/>
          <a:p>
            <a:endParaRPr lang="en-US" dirty="0"/>
          </a:p>
        </p:txBody>
      </p:sp>
      <p:sp>
        <p:nvSpPr>
          <p:cNvPr id="5" name="TextBox 4"/>
          <p:cNvSpPr txBox="1"/>
          <p:nvPr/>
        </p:nvSpPr>
        <p:spPr>
          <a:xfrm>
            <a:off x="7407797" y="2341675"/>
            <a:ext cx="184666" cy="369332"/>
          </a:xfrm>
          <a:prstGeom prst="rect">
            <a:avLst/>
          </a:prstGeom>
          <a:noFill/>
        </p:spPr>
        <p:txBody>
          <a:bodyPr wrap="none" rtlCol="0">
            <a:spAutoFit/>
          </a:bodyPr>
          <a:lstStyle/>
          <a:p>
            <a:endParaRPr lang="en-US" dirty="0"/>
          </a:p>
        </p:txBody>
      </p:sp>
      <p:sp>
        <p:nvSpPr>
          <p:cNvPr id="2" name="TextBox 1"/>
          <p:cNvSpPr txBox="1"/>
          <p:nvPr/>
        </p:nvSpPr>
        <p:spPr>
          <a:xfrm>
            <a:off x="6802835" y="6327978"/>
            <a:ext cx="184666" cy="369332"/>
          </a:xfrm>
          <a:prstGeom prst="rect">
            <a:avLst/>
          </a:prstGeom>
          <a:noFill/>
        </p:spPr>
        <p:txBody>
          <a:bodyPr wrap="none" rtlCol="0">
            <a:spAutoFit/>
          </a:bodyPr>
          <a:lstStyle/>
          <a:p>
            <a:endParaRPr lang="en-US" dirty="0"/>
          </a:p>
        </p:txBody>
      </p:sp>
      <p:pic>
        <p:nvPicPr>
          <p:cNvPr id="8" name="Picture 7" descr="Screen Shot 2017-12-07 at 11.06.5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3505200"/>
            <a:ext cx="8110811" cy="2334477"/>
          </a:xfrm>
          <a:prstGeom prst="rect">
            <a:avLst/>
          </a:prstGeom>
        </p:spPr>
      </p:pic>
    </p:spTree>
    <p:extLst>
      <p:ext uri="{BB962C8B-B14F-4D97-AF65-F5344CB8AC3E}">
        <p14:creationId xmlns:p14="http://schemas.microsoft.com/office/powerpoint/2010/main" val="4022847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6EF36E0C-29D7-3046-B978-7B10A2E0CECE}" type="slidenum">
              <a:rPr lang="en-US" smtClean="0"/>
              <a:pPr/>
              <a:t>19</a:t>
            </a:fld>
            <a:endParaRPr lang="en-US" dirty="0"/>
          </a:p>
        </p:txBody>
      </p:sp>
      <p:sp>
        <p:nvSpPr>
          <p:cNvPr id="7" name="Title 1"/>
          <p:cNvSpPr>
            <a:spLocks noGrp="1"/>
          </p:cNvSpPr>
          <p:nvPr>
            <p:ph type="title"/>
          </p:nvPr>
        </p:nvSpPr>
        <p:spPr>
          <a:xfrm>
            <a:off x="304800" y="228600"/>
            <a:ext cx="8610600" cy="609600"/>
          </a:xfrm>
          <a:solidFill>
            <a:schemeClr val="tx2">
              <a:lumMod val="60000"/>
              <a:lumOff val="40000"/>
            </a:schemeClr>
          </a:solidFill>
          <a:ln>
            <a:solidFill>
              <a:schemeClr val="accent2"/>
            </a:solidFill>
          </a:ln>
        </p:spPr>
        <p:txBody>
          <a:bodyPr>
            <a:noAutofit/>
          </a:bodyPr>
          <a:lstStyle/>
          <a:p>
            <a:pPr algn="ctr"/>
            <a:r>
              <a:rPr lang="en-US" sz="3200" b="1" dirty="0" smtClean="0">
                <a:solidFill>
                  <a:schemeClr val="bg1"/>
                </a:solidFill>
              </a:rPr>
              <a:t>Classifying Quadrilaterals</a:t>
            </a:r>
            <a:endParaRPr lang="en-US" sz="3200" b="1" dirty="0">
              <a:solidFill>
                <a:schemeClr val="bg1"/>
              </a:solidFill>
            </a:endParaRPr>
          </a:p>
        </p:txBody>
      </p:sp>
      <p:sp>
        <p:nvSpPr>
          <p:cNvPr id="3" name="Content Placeholder 2"/>
          <p:cNvSpPr>
            <a:spLocks noGrp="1"/>
          </p:cNvSpPr>
          <p:nvPr>
            <p:ph idx="1"/>
          </p:nvPr>
        </p:nvSpPr>
        <p:spPr>
          <a:xfrm>
            <a:off x="304800" y="1143000"/>
            <a:ext cx="8610600" cy="4953000"/>
          </a:xfrm>
        </p:spPr>
        <p:txBody>
          <a:bodyPr>
            <a:noAutofit/>
          </a:bodyPr>
          <a:lstStyle/>
          <a:p>
            <a:pPr algn="ctr"/>
            <a:r>
              <a:rPr lang="en-US" sz="3600" b="1" dirty="0" smtClean="0"/>
              <a:t>Trapezoids</a:t>
            </a:r>
          </a:p>
          <a:p>
            <a:r>
              <a:rPr lang="en-US" sz="3600" dirty="0" smtClean="0"/>
              <a:t>Exclusive Definition:  Quadrilateral with </a:t>
            </a:r>
            <a:r>
              <a:rPr lang="en-US" sz="3600" dirty="0" smtClean="0">
                <a:solidFill>
                  <a:srgbClr val="FF0000"/>
                </a:solidFill>
              </a:rPr>
              <a:t>exactly</a:t>
            </a:r>
            <a:r>
              <a:rPr lang="en-US" sz="3600" dirty="0" smtClean="0"/>
              <a:t> one pair of parallel lines</a:t>
            </a:r>
          </a:p>
          <a:p>
            <a:endParaRPr lang="en-US" sz="3600" dirty="0"/>
          </a:p>
          <a:p>
            <a:endParaRPr lang="en-US" sz="3600" dirty="0" smtClean="0"/>
          </a:p>
          <a:p>
            <a:endParaRPr lang="en-US" sz="3600" dirty="0" smtClean="0"/>
          </a:p>
          <a:p>
            <a:r>
              <a:rPr lang="en-US" sz="3600" dirty="0" smtClean="0"/>
              <a:t>Inclusive Definition:  Quadrilateral with </a:t>
            </a:r>
          </a:p>
          <a:p>
            <a:r>
              <a:rPr lang="en-US" sz="3600" dirty="0" smtClean="0">
                <a:solidFill>
                  <a:srgbClr val="FF0000"/>
                </a:solidFill>
              </a:rPr>
              <a:t>at least </a:t>
            </a:r>
            <a:r>
              <a:rPr lang="en-US" sz="3600" dirty="0" smtClean="0"/>
              <a:t>one pair of parallel lines  </a:t>
            </a:r>
          </a:p>
        </p:txBody>
      </p:sp>
      <p:sp>
        <p:nvSpPr>
          <p:cNvPr id="4" name="TextBox 3"/>
          <p:cNvSpPr txBox="1"/>
          <p:nvPr/>
        </p:nvSpPr>
        <p:spPr>
          <a:xfrm>
            <a:off x="5979151" y="2315216"/>
            <a:ext cx="184666" cy="369332"/>
          </a:xfrm>
          <a:prstGeom prst="rect">
            <a:avLst/>
          </a:prstGeom>
          <a:noFill/>
        </p:spPr>
        <p:txBody>
          <a:bodyPr wrap="none" rtlCol="0">
            <a:spAutoFit/>
          </a:bodyPr>
          <a:lstStyle/>
          <a:p>
            <a:endParaRPr lang="en-US" dirty="0"/>
          </a:p>
        </p:txBody>
      </p:sp>
      <p:sp>
        <p:nvSpPr>
          <p:cNvPr id="5" name="TextBox 4"/>
          <p:cNvSpPr txBox="1"/>
          <p:nvPr/>
        </p:nvSpPr>
        <p:spPr>
          <a:xfrm>
            <a:off x="7407797" y="2341675"/>
            <a:ext cx="184666" cy="369332"/>
          </a:xfrm>
          <a:prstGeom prst="rect">
            <a:avLst/>
          </a:prstGeom>
          <a:noFill/>
        </p:spPr>
        <p:txBody>
          <a:bodyPr wrap="none" rtlCol="0">
            <a:spAutoFit/>
          </a:bodyPr>
          <a:lstStyle/>
          <a:p>
            <a:endParaRPr lang="en-US" dirty="0"/>
          </a:p>
        </p:txBody>
      </p:sp>
      <p:sp>
        <p:nvSpPr>
          <p:cNvPr id="2" name="TextBox 1"/>
          <p:cNvSpPr txBox="1"/>
          <p:nvPr/>
        </p:nvSpPr>
        <p:spPr>
          <a:xfrm>
            <a:off x="6802835" y="6327978"/>
            <a:ext cx="184666" cy="369332"/>
          </a:xfrm>
          <a:prstGeom prst="rect">
            <a:avLst/>
          </a:prstGeom>
          <a:noFill/>
        </p:spPr>
        <p:txBody>
          <a:bodyPr wrap="none" rtlCol="0">
            <a:spAutoFit/>
          </a:bodyPr>
          <a:lstStyle/>
          <a:p>
            <a:endParaRPr lang="en-US" dirty="0"/>
          </a:p>
        </p:txBody>
      </p:sp>
      <p:pic>
        <p:nvPicPr>
          <p:cNvPr id="8" name="Picture 7" descr="Screen Shot 2017-12-07 at 11.06.5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3124200"/>
            <a:ext cx="4191000" cy="1206266"/>
          </a:xfrm>
          <a:prstGeom prst="rect">
            <a:avLst/>
          </a:prstGeom>
        </p:spPr>
      </p:pic>
    </p:spTree>
    <p:extLst>
      <p:ext uri="{BB962C8B-B14F-4D97-AF65-F5344CB8AC3E}">
        <p14:creationId xmlns:p14="http://schemas.microsoft.com/office/powerpoint/2010/main" val="2192495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To deepen our understanding of the alignment of </a:t>
            </a:r>
            <a:r>
              <a:rPr lang="en-US" dirty="0"/>
              <a:t>g</a:t>
            </a:r>
            <a:r>
              <a:rPr lang="en-US" dirty="0" smtClean="0"/>
              <a:t>eometry concepts and how the CA Math Content Standards provide focus, coherence, and rigor in the Geometry (</a:t>
            </a:r>
            <a:r>
              <a:rPr lang="en-US" dirty="0"/>
              <a:t>G</a:t>
            </a:r>
            <a:r>
              <a:rPr lang="en-US" dirty="0" smtClean="0"/>
              <a:t>) domain. </a:t>
            </a:r>
          </a:p>
          <a:p>
            <a:pPr lvl="0"/>
            <a:r>
              <a:rPr lang="en-US" dirty="0"/>
              <a:t>Strengthen understanding of Standards for Mathematical Practice 7 and 8 by identifying and describing these practices in rich mathematics tasks.</a:t>
            </a:r>
          </a:p>
          <a:p>
            <a:endParaRPr lang="en-US" dirty="0"/>
          </a:p>
        </p:txBody>
      </p:sp>
      <p:sp>
        <p:nvSpPr>
          <p:cNvPr id="7" name="Title 1"/>
          <p:cNvSpPr txBox="1">
            <a:spLocks/>
          </p:cNvSpPr>
          <p:nvPr/>
        </p:nvSpPr>
        <p:spPr>
          <a:xfrm>
            <a:off x="304800" y="228600"/>
            <a:ext cx="8610600" cy="533400"/>
          </a:xfrm>
          <a:prstGeom prst="rect">
            <a:avLst/>
          </a:prstGeom>
          <a:solidFill>
            <a:schemeClr val="tx2">
              <a:lumMod val="60000"/>
              <a:lumOff val="40000"/>
            </a:schemeClr>
          </a:solidFill>
          <a:ln>
            <a:solidFill>
              <a:schemeClr val="accent2"/>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chemeClr val="bg1"/>
                </a:solidFill>
              </a:rPr>
              <a:t>Objectives</a:t>
            </a:r>
            <a:endParaRPr lang="en-US" sz="4000" b="1" dirty="0">
              <a:solidFill>
                <a:schemeClr val="bg1"/>
              </a:solidFill>
            </a:endParaRPr>
          </a:p>
        </p:txBody>
      </p:sp>
    </p:spTree>
    <p:extLst>
      <p:ext uri="{BB962C8B-B14F-4D97-AF65-F5344CB8AC3E}">
        <p14:creationId xmlns:p14="http://schemas.microsoft.com/office/powerpoint/2010/main" val="417454090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6EF36E0C-29D7-3046-B978-7B10A2E0CECE}" type="slidenum">
              <a:rPr lang="en-US" smtClean="0"/>
              <a:pPr/>
              <a:t>20</a:t>
            </a:fld>
            <a:endParaRPr lang="en-US" dirty="0"/>
          </a:p>
        </p:txBody>
      </p:sp>
      <p:sp>
        <p:nvSpPr>
          <p:cNvPr id="7" name="Title 1"/>
          <p:cNvSpPr>
            <a:spLocks noGrp="1"/>
          </p:cNvSpPr>
          <p:nvPr>
            <p:ph type="title"/>
          </p:nvPr>
        </p:nvSpPr>
        <p:spPr>
          <a:xfrm>
            <a:off x="304800" y="228600"/>
            <a:ext cx="8610600" cy="609600"/>
          </a:xfrm>
          <a:solidFill>
            <a:schemeClr val="tx2">
              <a:lumMod val="60000"/>
              <a:lumOff val="40000"/>
            </a:schemeClr>
          </a:solidFill>
          <a:ln>
            <a:solidFill>
              <a:schemeClr val="accent2"/>
            </a:solidFill>
          </a:ln>
        </p:spPr>
        <p:txBody>
          <a:bodyPr>
            <a:noAutofit/>
          </a:bodyPr>
          <a:lstStyle/>
          <a:p>
            <a:pPr algn="ctr"/>
            <a:r>
              <a:rPr lang="en-US" sz="3200" b="1" dirty="0" smtClean="0">
                <a:solidFill>
                  <a:schemeClr val="bg1"/>
                </a:solidFill>
              </a:rPr>
              <a:t>Classifying Quadrilaterals</a:t>
            </a:r>
            <a:endParaRPr lang="en-US" sz="3200" b="1" dirty="0">
              <a:solidFill>
                <a:schemeClr val="bg1"/>
              </a:solidFill>
            </a:endParaRPr>
          </a:p>
        </p:txBody>
      </p:sp>
      <p:sp>
        <p:nvSpPr>
          <p:cNvPr id="3" name="Content Placeholder 2"/>
          <p:cNvSpPr>
            <a:spLocks noGrp="1"/>
          </p:cNvSpPr>
          <p:nvPr>
            <p:ph idx="1"/>
          </p:nvPr>
        </p:nvSpPr>
        <p:spPr>
          <a:xfrm>
            <a:off x="304800" y="1143000"/>
            <a:ext cx="8610600" cy="4953000"/>
          </a:xfrm>
        </p:spPr>
        <p:txBody>
          <a:bodyPr>
            <a:noAutofit/>
          </a:bodyPr>
          <a:lstStyle/>
          <a:p>
            <a:pPr>
              <a:spcBef>
                <a:spcPts val="600"/>
              </a:spcBef>
            </a:pPr>
            <a:r>
              <a:rPr lang="en-US" sz="2800" dirty="0"/>
              <a:t>On chart paper, build a hierarchy of quadrilaterals that includes the following terms:</a:t>
            </a:r>
          </a:p>
          <a:p>
            <a:pPr marL="342900" indent="-342900">
              <a:spcBef>
                <a:spcPts val="600"/>
              </a:spcBef>
              <a:buFont typeface="Arial" charset="0"/>
              <a:buChar char="•"/>
            </a:pPr>
            <a:r>
              <a:rPr lang="en-US" sz="2800" dirty="0"/>
              <a:t>Square</a:t>
            </a:r>
          </a:p>
          <a:p>
            <a:pPr marL="342900" indent="-342900">
              <a:spcBef>
                <a:spcPts val="600"/>
              </a:spcBef>
              <a:buFont typeface="Arial" charset="0"/>
              <a:buChar char="•"/>
            </a:pPr>
            <a:r>
              <a:rPr lang="en-US" sz="2800" dirty="0"/>
              <a:t>Rectangle</a:t>
            </a:r>
          </a:p>
          <a:p>
            <a:pPr marL="342900" indent="-342900">
              <a:spcBef>
                <a:spcPts val="600"/>
              </a:spcBef>
              <a:buFont typeface="Arial" charset="0"/>
              <a:buChar char="•"/>
            </a:pPr>
            <a:r>
              <a:rPr lang="en-US" sz="2800" dirty="0"/>
              <a:t>Parallelogram</a:t>
            </a:r>
          </a:p>
          <a:p>
            <a:pPr marL="342900" indent="-342900">
              <a:spcBef>
                <a:spcPts val="600"/>
              </a:spcBef>
              <a:buFont typeface="Arial" charset="0"/>
              <a:buChar char="•"/>
            </a:pPr>
            <a:r>
              <a:rPr lang="en-US" sz="2800" dirty="0"/>
              <a:t>Rhombus</a:t>
            </a:r>
          </a:p>
          <a:p>
            <a:pPr marL="342900" indent="-342900">
              <a:spcBef>
                <a:spcPts val="600"/>
              </a:spcBef>
              <a:buFont typeface="Arial" charset="0"/>
              <a:buChar char="•"/>
            </a:pPr>
            <a:r>
              <a:rPr lang="en-US" sz="2800" dirty="0"/>
              <a:t>Trapezoid</a:t>
            </a:r>
          </a:p>
          <a:p>
            <a:pPr marL="342900" indent="-342900">
              <a:spcBef>
                <a:spcPts val="600"/>
              </a:spcBef>
              <a:buFont typeface="Arial" charset="0"/>
              <a:buChar char="•"/>
            </a:pPr>
            <a:r>
              <a:rPr lang="en-US" sz="2800" dirty="0"/>
              <a:t>Quadrilateral</a:t>
            </a:r>
          </a:p>
          <a:p>
            <a:pPr>
              <a:spcBef>
                <a:spcPts val="1800"/>
              </a:spcBef>
            </a:pPr>
            <a:r>
              <a:rPr lang="en-US" sz="2800" dirty="0"/>
              <a:t>Document the properties that you used to create the hierarchy, and draw an example of each shape.</a:t>
            </a:r>
          </a:p>
        </p:txBody>
      </p:sp>
      <p:sp>
        <p:nvSpPr>
          <p:cNvPr id="4" name="TextBox 3"/>
          <p:cNvSpPr txBox="1"/>
          <p:nvPr/>
        </p:nvSpPr>
        <p:spPr>
          <a:xfrm>
            <a:off x="5979151" y="2315216"/>
            <a:ext cx="184666" cy="369332"/>
          </a:xfrm>
          <a:prstGeom prst="rect">
            <a:avLst/>
          </a:prstGeom>
          <a:noFill/>
        </p:spPr>
        <p:txBody>
          <a:bodyPr wrap="none" rtlCol="0">
            <a:spAutoFit/>
          </a:bodyPr>
          <a:lstStyle/>
          <a:p>
            <a:endParaRPr lang="en-US" dirty="0"/>
          </a:p>
        </p:txBody>
      </p:sp>
      <p:sp>
        <p:nvSpPr>
          <p:cNvPr id="5" name="TextBox 4"/>
          <p:cNvSpPr txBox="1"/>
          <p:nvPr/>
        </p:nvSpPr>
        <p:spPr>
          <a:xfrm>
            <a:off x="7407797" y="2341675"/>
            <a:ext cx="184666" cy="369332"/>
          </a:xfrm>
          <a:prstGeom prst="rect">
            <a:avLst/>
          </a:prstGeom>
          <a:noFill/>
        </p:spPr>
        <p:txBody>
          <a:bodyPr wrap="none" rtlCol="0">
            <a:spAutoFit/>
          </a:bodyPr>
          <a:lstStyle/>
          <a:p>
            <a:endParaRPr lang="en-US" dirty="0"/>
          </a:p>
        </p:txBody>
      </p:sp>
      <p:sp>
        <p:nvSpPr>
          <p:cNvPr id="2" name="TextBox 1"/>
          <p:cNvSpPr txBox="1"/>
          <p:nvPr/>
        </p:nvSpPr>
        <p:spPr>
          <a:xfrm>
            <a:off x="6802835" y="632797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952949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6EF36E0C-29D7-3046-B978-7B10A2E0CECE}" type="slidenum">
              <a:rPr lang="en-US" smtClean="0"/>
              <a:pPr/>
              <a:t>21</a:t>
            </a:fld>
            <a:endParaRPr lang="en-US" dirty="0"/>
          </a:p>
        </p:txBody>
      </p:sp>
      <p:sp>
        <p:nvSpPr>
          <p:cNvPr id="7" name="Title 1"/>
          <p:cNvSpPr>
            <a:spLocks noGrp="1"/>
          </p:cNvSpPr>
          <p:nvPr>
            <p:ph type="title"/>
          </p:nvPr>
        </p:nvSpPr>
        <p:spPr>
          <a:xfrm>
            <a:off x="304800" y="228600"/>
            <a:ext cx="8610600" cy="609600"/>
          </a:xfrm>
          <a:solidFill>
            <a:schemeClr val="tx2">
              <a:lumMod val="60000"/>
              <a:lumOff val="40000"/>
            </a:schemeClr>
          </a:solidFill>
          <a:ln>
            <a:solidFill>
              <a:schemeClr val="accent2"/>
            </a:solidFill>
          </a:ln>
        </p:spPr>
        <p:txBody>
          <a:bodyPr>
            <a:noAutofit/>
          </a:bodyPr>
          <a:lstStyle/>
          <a:p>
            <a:pPr algn="ctr"/>
            <a:r>
              <a:rPr lang="en-US" sz="3200" b="1" dirty="0" smtClean="0">
                <a:solidFill>
                  <a:schemeClr val="bg1"/>
                </a:solidFill>
              </a:rPr>
              <a:t>CA Math Framework</a:t>
            </a:r>
            <a:endParaRPr lang="en-US" sz="3200" b="1" dirty="0">
              <a:solidFill>
                <a:schemeClr val="bg1"/>
              </a:solidFill>
            </a:endParaRPr>
          </a:p>
        </p:txBody>
      </p:sp>
      <p:sp>
        <p:nvSpPr>
          <p:cNvPr id="3" name="Content Placeholder 2"/>
          <p:cNvSpPr>
            <a:spLocks noGrp="1"/>
          </p:cNvSpPr>
          <p:nvPr>
            <p:ph idx="1"/>
          </p:nvPr>
        </p:nvSpPr>
        <p:spPr>
          <a:xfrm>
            <a:off x="304800" y="1143000"/>
            <a:ext cx="8610600" cy="4953000"/>
          </a:xfrm>
        </p:spPr>
        <p:txBody>
          <a:bodyPr>
            <a:noAutofit/>
          </a:bodyPr>
          <a:lstStyle/>
          <a:p>
            <a:pPr>
              <a:spcBef>
                <a:spcPts val="600"/>
              </a:spcBef>
            </a:pPr>
            <a:r>
              <a:rPr lang="en-US" sz="2800" dirty="0" smtClean="0"/>
              <a:t>Here is the hierarchy included in the Grade 5 California Math Framework, Grade 5, page 266:</a:t>
            </a:r>
            <a:endParaRPr lang="en-US" sz="2800" dirty="0"/>
          </a:p>
        </p:txBody>
      </p:sp>
      <p:sp>
        <p:nvSpPr>
          <p:cNvPr id="4" name="TextBox 3"/>
          <p:cNvSpPr txBox="1"/>
          <p:nvPr/>
        </p:nvSpPr>
        <p:spPr>
          <a:xfrm>
            <a:off x="5979151" y="2315216"/>
            <a:ext cx="184666" cy="369332"/>
          </a:xfrm>
          <a:prstGeom prst="rect">
            <a:avLst/>
          </a:prstGeom>
          <a:noFill/>
        </p:spPr>
        <p:txBody>
          <a:bodyPr wrap="none" rtlCol="0">
            <a:spAutoFit/>
          </a:bodyPr>
          <a:lstStyle/>
          <a:p>
            <a:endParaRPr lang="en-US" dirty="0"/>
          </a:p>
        </p:txBody>
      </p:sp>
      <p:sp>
        <p:nvSpPr>
          <p:cNvPr id="5" name="TextBox 4"/>
          <p:cNvSpPr txBox="1"/>
          <p:nvPr/>
        </p:nvSpPr>
        <p:spPr>
          <a:xfrm>
            <a:off x="7407797" y="2341675"/>
            <a:ext cx="184666" cy="369332"/>
          </a:xfrm>
          <a:prstGeom prst="rect">
            <a:avLst/>
          </a:prstGeom>
          <a:noFill/>
        </p:spPr>
        <p:txBody>
          <a:bodyPr wrap="none" rtlCol="0">
            <a:spAutoFit/>
          </a:bodyPr>
          <a:lstStyle/>
          <a:p>
            <a:endParaRPr lang="en-US" dirty="0"/>
          </a:p>
        </p:txBody>
      </p:sp>
      <p:sp>
        <p:nvSpPr>
          <p:cNvPr id="2" name="TextBox 1"/>
          <p:cNvSpPr txBox="1"/>
          <p:nvPr/>
        </p:nvSpPr>
        <p:spPr>
          <a:xfrm>
            <a:off x="6802835" y="6327978"/>
            <a:ext cx="184666" cy="369332"/>
          </a:xfrm>
          <a:prstGeom prst="rect">
            <a:avLst/>
          </a:prstGeom>
          <a:noFill/>
        </p:spPr>
        <p:txBody>
          <a:bodyPr wrap="none" rtlCol="0">
            <a:spAutoFit/>
          </a:bodyPr>
          <a:lstStyle/>
          <a:p>
            <a:endParaRPr lang="en-US" dirty="0"/>
          </a:p>
        </p:txBody>
      </p:sp>
      <p:pic>
        <p:nvPicPr>
          <p:cNvPr id="8" name="Picture 7" descr="CA Framework Gr5 Hierarch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2209800"/>
            <a:ext cx="4706780" cy="4088628"/>
          </a:xfrm>
          <a:prstGeom prst="rect">
            <a:avLst/>
          </a:prstGeom>
        </p:spPr>
      </p:pic>
    </p:spTree>
    <p:extLst>
      <p:ext uri="{BB962C8B-B14F-4D97-AF65-F5344CB8AC3E}">
        <p14:creationId xmlns:p14="http://schemas.microsoft.com/office/powerpoint/2010/main" val="3522308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19200"/>
            <a:ext cx="8610600" cy="4876800"/>
          </a:xfrm>
        </p:spPr>
        <p:txBody>
          <a:bodyPr/>
          <a:lstStyle/>
          <a:p>
            <a:pPr>
              <a:spcBef>
                <a:spcPts val="1200"/>
              </a:spcBef>
            </a:pPr>
            <a:r>
              <a:rPr lang="en-US" dirty="0" smtClean="0"/>
              <a:t>My Math uses the exclusive definition of trapezoids.</a:t>
            </a:r>
            <a:endParaRPr lang="en-US" dirty="0">
              <a:solidFill>
                <a:srgbClr val="000000"/>
              </a:solidFill>
            </a:endParaRPr>
          </a:p>
        </p:txBody>
      </p:sp>
      <p:sp>
        <p:nvSpPr>
          <p:cNvPr id="6" name="Slide Number Placeholder 5"/>
          <p:cNvSpPr>
            <a:spLocks noGrp="1"/>
          </p:cNvSpPr>
          <p:nvPr>
            <p:ph type="sldNum" sz="quarter" idx="4"/>
          </p:nvPr>
        </p:nvSpPr>
        <p:spPr/>
        <p:txBody>
          <a:bodyPr/>
          <a:lstStyle/>
          <a:p>
            <a:fld id="{6EF36E0C-29D7-3046-B978-7B10A2E0CECE}" type="slidenum">
              <a:rPr lang="en-US" smtClean="0"/>
              <a:pPr/>
              <a:t>22</a:t>
            </a:fld>
            <a:endParaRPr lang="en-US" dirty="0"/>
          </a:p>
        </p:txBody>
      </p:sp>
      <p:sp>
        <p:nvSpPr>
          <p:cNvPr id="7" name="Title 1"/>
          <p:cNvSpPr>
            <a:spLocks noGrp="1"/>
          </p:cNvSpPr>
          <p:nvPr>
            <p:ph type="title"/>
          </p:nvPr>
        </p:nvSpPr>
        <p:spPr>
          <a:xfrm>
            <a:off x="304800" y="228600"/>
            <a:ext cx="8610600" cy="609600"/>
          </a:xfrm>
          <a:solidFill>
            <a:schemeClr val="tx2">
              <a:lumMod val="60000"/>
              <a:lumOff val="40000"/>
            </a:schemeClr>
          </a:solidFill>
          <a:ln>
            <a:solidFill>
              <a:schemeClr val="accent2"/>
            </a:solidFill>
          </a:ln>
        </p:spPr>
        <p:txBody>
          <a:bodyPr>
            <a:noAutofit/>
          </a:bodyPr>
          <a:lstStyle/>
          <a:p>
            <a:pPr algn="ctr"/>
            <a:r>
              <a:rPr lang="en-US" sz="3600" b="1" dirty="0" smtClean="0">
                <a:solidFill>
                  <a:schemeClr val="bg1"/>
                </a:solidFill>
              </a:rPr>
              <a:t>My Math and Trapezoids</a:t>
            </a:r>
            <a:endParaRPr lang="en-US" sz="3600" b="1" dirty="0">
              <a:solidFill>
                <a:schemeClr val="bg1"/>
              </a:solidFill>
            </a:endParaRPr>
          </a:p>
        </p:txBody>
      </p:sp>
      <p:pic>
        <p:nvPicPr>
          <p:cNvPr id="2" name="Picture 1" descr="Gr4 14.9 MHE enrich.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905000"/>
            <a:ext cx="3049168" cy="4350322"/>
          </a:xfrm>
          <a:prstGeom prst="rect">
            <a:avLst/>
          </a:prstGeom>
        </p:spPr>
      </p:pic>
      <p:pic>
        <p:nvPicPr>
          <p:cNvPr id="4" name="Picture 3" descr="Gr5 12.4 hierarchy.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7600" y="3048000"/>
            <a:ext cx="4876800" cy="3525974"/>
          </a:xfrm>
          <a:prstGeom prst="rect">
            <a:avLst/>
          </a:prstGeom>
        </p:spPr>
      </p:pic>
    </p:spTree>
    <p:extLst>
      <p:ext uri="{BB962C8B-B14F-4D97-AF65-F5344CB8AC3E}">
        <p14:creationId xmlns:p14="http://schemas.microsoft.com/office/powerpoint/2010/main" val="758982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19200"/>
            <a:ext cx="8610600" cy="4876800"/>
          </a:xfrm>
        </p:spPr>
        <p:txBody>
          <a:bodyPr/>
          <a:lstStyle/>
          <a:p>
            <a:pPr>
              <a:spcBef>
                <a:spcPts val="1200"/>
              </a:spcBef>
            </a:pPr>
            <a:r>
              <a:rPr lang="en-US" dirty="0" smtClean="0"/>
              <a:t>Use this handout to</a:t>
            </a:r>
            <a:r>
              <a:rPr lang="en-US" dirty="0" smtClean="0">
                <a:solidFill>
                  <a:srgbClr val="000000"/>
                </a:solidFill>
              </a:rPr>
              <a:t>:</a:t>
            </a:r>
            <a:endParaRPr lang="en-US" dirty="0">
              <a:solidFill>
                <a:srgbClr val="000000"/>
              </a:solidFill>
            </a:endParaRPr>
          </a:p>
          <a:p>
            <a:pPr marL="342900" indent="-342900">
              <a:spcBef>
                <a:spcPts val="1200"/>
              </a:spcBef>
              <a:buFont typeface="Arial" charset="0"/>
              <a:buChar char="•"/>
            </a:pPr>
            <a:r>
              <a:rPr lang="en-US" dirty="0" smtClean="0">
                <a:solidFill>
                  <a:srgbClr val="000000"/>
                </a:solidFill>
              </a:rPr>
              <a:t>Check off actions during task</a:t>
            </a:r>
          </a:p>
          <a:p>
            <a:pPr marL="342900" indent="-342900">
              <a:spcBef>
                <a:spcPts val="1200"/>
              </a:spcBef>
              <a:buFont typeface="Arial" charset="0"/>
              <a:buChar char="•"/>
            </a:pPr>
            <a:r>
              <a:rPr lang="en-US" dirty="0" smtClean="0">
                <a:solidFill>
                  <a:srgbClr val="000000"/>
                </a:solidFill>
              </a:rPr>
              <a:t>Record observations during task</a:t>
            </a:r>
            <a:endParaRPr lang="en-US" dirty="0">
              <a:solidFill>
                <a:srgbClr val="000000"/>
              </a:solidFill>
            </a:endParaRPr>
          </a:p>
        </p:txBody>
      </p:sp>
      <p:sp>
        <p:nvSpPr>
          <p:cNvPr id="6" name="Slide Number Placeholder 5"/>
          <p:cNvSpPr>
            <a:spLocks noGrp="1"/>
          </p:cNvSpPr>
          <p:nvPr>
            <p:ph type="sldNum" sz="quarter" idx="4"/>
          </p:nvPr>
        </p:nvSpPr>
        <p:spPr/>
        <p:txBody>
          <a:bodyPr/>
          <a:lstStyle/>
          <a:p>
            <a:fld id="{6EF36E0C-29D7-3046-B978-7B10A2E0CECE}" type="slidenum">
              <a:rPr lang="en-US" smtClean="0"/>
              <a:pPr/>
              <a:t>23</a:t>
            </a:fld>
            <a:endParaRPr lang="en-US" dirty="0"/>
          </a:p>
        </p:txBody>
      </p:sp>
      <p:sp>
        <p:nvSpPr>
          <p:cNvPr id="7" name="Title 1"/>
          <p:cNvSpPr>
            <a:spLocks noGrp="1"/>
          </p:cNvSpPr>
          <p:nvPr>
            <p:ph type="title"/>
          </p:nvPr>
        </p:nvSpPr>
        <p:spPr>
          <a:xfrm>
            <a:off x="304800" y="228600"/>
            <a:ext cx="8610600" cy="609600"/>
          </a:xfrm>
          <a:solidFill>
            <a:schemeClr val="tx2">
              <a:lumMod val="60000"/>
              <a:lumOff val="40000"/>
            </a:schemeClr>
          </a:solidFill>
          <a:ln>
            <a:solidFill>
              <a:schemeClr val="accent2"/>
            </a:solidFill>
          </a:ln>
        </p:spPr>
        <p:txBody>
          <a:bodyPr>
            <a:noAutofit/>
          </a:bodyPr>
          <a:lstStyle/>
          <a:p>
            <a:pPr algn="ctr"/>
            <a:r>
              <a:rPr lang="en-US" sz="3600" b="1" dirty="0" smtClean="0">
                <a:solidFill>
                  <a:schemeClr val="bg1"/>
                </a:solidFill>
              </a:rPr>
              <a:t>Looking for Evidence of the Math Practices</a:t>
            </a:r>
            <a:endParaRPr lang="en-US" sz="3600" b="1" dirty="0">
              <a:solidFill>
                <a:schemeClr val="bg1"/>
              </a:solidFill>
            </a:endParaRPr>
          </a:p>
        </p:txBody>
      </p:sp>
      <p:pic>
        <p:nvPicPr>
          <p:cNvPr id="8" name="Picture 7" descr="Screen Shot 2017-04-20 at 7.26.3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1828800"/>
            <a:ext cx="3757012" cy="4495800"/>
          </a:xfrm>
          <a:prstGeom prst="rect">
            <a:avLst/>
          </a:prstGeom>
          <a:ln>
            <a:solidFill>
              <a:srgbClr val="000000"/>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20815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447800"/>
            <a:ext cx="8610600" cy="4953000"/>
          </a:xfrm>
        </p:spPr>
        <p:txBody>
          <a:bodyPr>
            <a:normAutofit/>
          </a:bodyPr>
          <a:lstStyle/>
          <a:p>
            <a:pPr marL="457200" indent="-457200">
              <a:spcBef>
                <a:spcPts val="1200"/>
              </a:spcBef>
              <a:buFont typeface="Arial"/>
              <a:buChar char="•"/>
            </a:pPr>
            <a:endParaRPr lang="en-US" sz="3200" dirty="0" smtClean="0">
              <a:solidFill>
                <a:srgbClr val="000000"/>
              </a:solidFill>
            </a:endParaRPr>
          </a:p>
          <a:p>
            <a:pPr marL="457200" indent="-457200">
              <a:spcBef>
                <a:spcPts val="1200"/>
              </a:spcBef>
              <a:buFont typeface="Arial"/>
              <a:buChar char="•"/>
            </a:pPr>
            <a:r>
              <a:rPr lang="en-US" sz="3200" dirty="0" smtClean="0">
                <a:solidFill>
                  <a:srgbClr val="000000"/>
                </a:solidFill>
              </a:rPr>
              <a:t>Standard 1a1:  Knowledge of Content and the Structure of the Discipline</a:t>
            </a:r>
            <a:endParaRPr lang="en-US" sz="3000" dirty="0">
              <a:solidFill>
                <a:srgbClr val="000000"/>
              </a:solidFill>
            </a:endParaRPr>
          </a:p>
          <a:p>
            <a:pPr marL="457200" indent="-457200">
              <a:spcBef>
                <a:spcPts val="1200"/>
              </a:spcBef>
              <a:buFont typeface="Arial"/>
              <a:buChar char="•"/>
            </a:pPr>
            <a:r>
              <a:rPr lang="en-US" sz="3200" dirty="0" smtClean="0">
                <a:solidFill>
                  <a:srgbClr val="000000"/>
                </a:solidFill>
              </a:rPr>
              <a:t>Standard 3a4:  Use of Academic Language</a:t>
            </a:r>
            <a:endParaRPr lang="en-US" sz="3200" dirty="0">
              <a:solidFill>
                <a:srgbClr val="000000"/>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5334000"/>
            <a:ext cx="1143000" cy="1143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Slide Number Placeholder 5"/>
          <p:cNvSpPr>
            <a:spLocks noGrp="1"/>
          </p:cNvSpPr>
          <p:nvPr>
            <p:ph type="sldNum" sz="quarter" idx="4"/>
          </p:nvPr>
        </p:nvSpPr>
        <p:spPr/>
        <p:txBody>
          <a:bodyPr/>
          <a:lstStyle/>
          <a:p>
            <a:fld id="{6EF36E0C-29D7-3046-B978-7B10A2E0CECE}" type="slidenum">
              <a:rPr lang="en-US" smtClean="0"/>
              <a:pPr/>
              <a:t>24</a:t>
            </a:fld>
            <a:endParaRPr lang="en-US" dirty="0"/>
          </a:p>
        </p:txBody>
      </p:sp>
      <p:sp>
        <p:nvSpPr>
          <p:cNvPr id="8" name="Title 1"/>
          <p:cNvSpPr>
            <a:spLocks noGrp="1"/>
          </p:cNvSpPr>
          <p:nvPr>
            <p:ph type="title"/>
          </p:nvPr>
        </p:nvSpPr>
        <p:spPr>
          <a:xfrm>
            <a:off x="304800" y="228600"/>
            <a:ext cx="8610600" cy="685800"/>
          </a:xfrm>
          <a:solidFill>
            <a:schemeClr val="tx2">
              <a:lumMod val="60000"/>
              <a:lumOff val="40000"/>
            </a:schemeClr>
          </a:solidFill>
          <a:ln>
            <a:solidFill>
              <a:schemeClr val="accent2"/>
            </a:solidFill>
          </a:ln>
        </p:spPr>
        <p:txBody>
          <a:bodyPr>
            <a:noAutofit/>
          </a:bodyPr>
          <a:lstStyle/>
          <a:p>
            <a:pPr algn="ctr"/>
            <a:r>
              <a:rPr lang="en-US" sz="3600" b="1" dirty="0" smtClean="0">
                <a:solidFill>
                  <a:schemeClr val="bg1"/>
                </a:solidFill>
              </a:rPr>
              <a:t>Teaching and Learning Framework</a:t>
            </a:r>
            <a:endParaRPr lang="en-US" sz="3600" b="1" dirty="0">
              <a:solidFill>
                <a:schemeClr val="bg1"/>
              </a:solidFill>
            </a:endParaRPr>
          </a:p>
        </p:txBody>
      </p:sp>
    </p:spTree>
    <p:extLst>
      <p:ext uri="{BB962C8B-B14F-4D97-AF65-F5344CB8AC3E}">
        <p14:creationId xmlns:p14="http://schemas.microsoft.com/office/powerpoint/2010/main" val="939369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447800"/>
            <a:ext cx="8610600" cy="4953000"/>
          </a:xfrm>
        </p:spPr>
        <p:txBody>
          <a:bodyPr>
            <a:normAutofit/>
          </a:bodyPr>
          <a:lstStyle/>
          <a:p>
            <a:pPr marL="457200" indent="-457200">
              <a:spcBef>
                <a:spcPts val="1200"/>
              </a:spcBef>
              <a:buFont typeface="+mj-lt"/>
              <a:buAutoNum type="arabicPeriod"/>
            </a:pPr>
            <a:r>
              <a:rPr lang="en-US" sz="3200" dirty="0">
                <a:solidFill>
                  <a:srgbClr val="000000"/>
                </a:solidFill>
              </a:rPr>
              <a:t>How does studying standards across grade levels influence what I</a:t>
            </a:r>
            <a:r>
              <a:rPr lang="en-US" sz="3200" dirty="0" smtClean="0">
                <a:solidFill>
                  <a:srgbClr val="000000"/>
                </a:solidFill>
              </a:rPr>
              <a:t> </a:t>
            </a:r>
            <a:r>
              <a:rPr lang="en-US" sz="3200" dirty="0">
                <a:solidFill>
                  <a:srgbClr val="000000"/>
                </a:solidFill>
              </a:rPr>
              <a:t>do in my classroom?</a:t>
            </a:r>
          </a:p>
          <a:p>
            <a:pPr marL="457200" indent="-457200">
              <a:spcBef>
                <a:spcPts val="1200"/>
              </a:spcBef>
              <a:buFont typeface="+mj-lt"/>
              <a:buAutoNum type="arabicPeriod"/>
            </a:pPr>
            <a:r>
              <a:rPr lang="en-US" sz="3200" dirty="0">
                <a:solidFill>
                  <a:srgbClr val="000000"/>
                </a:solidFill>
              </a:rPr>
              <a:t>How does studying the standards in this way support my understanding of the </a:t>
            </a:r>
            <a:r>
              <a:rPr lang="en-US" sz="3200" dirty="0" smtClean="0">
                <a:solidFill>
                  <a:srgbClr val="000000"/>
                </a:solidFill>
              </a:rPr>
              <a:t>key shifts </a:t>
            </a:r>
            <a:r>
              <a:rPr lang="en-US" sz="3200" dirty="0">
                <a:solidFill>
                  <a:srgbClr val="000000"/>
                </a:solidFill>
              </a:rPr>
              <a:t>of coherence, </a:t>
            </a:r>
            <a:r>
              <a:rPr lang="en-US" sz="3200" dirty="0" smtClean="0">
                <a:solidFill>
                  <a:srgbClr val="000000"/>
                </a:solidFill>
              </a:rPr>
              <a:t>focus, </a:t>
            </a:r>
            <a:r>
              <a:rPr lang="en-US" sz="3200" dirty="0">
                <a:solidFill>
                  <a:srgbClr val="000000"/>
                </a:solidFill>
              </a:rPr>
              <a:t>and rigor?</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5334000"/>
            <a:ext cx="1143000" cy="1143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Slide Number Placeholder 5"/>
          <p:cNvSpPr>
            <a:spLocks noGrp="1"/>
          </p:cNvSpPr>
          <p:nvPr>
            <p:ph type="sldNum" sz="quarter" idx="4"/>
          </p:nvPr>
        </p:nvSpPr>
        <p:spPr/>
        <p:txBody>
          <a:bodyPr/>
          <a:lstStyle/>
          <a:p>
            <a:fld id="{6EF36E0C-29D7-3046-B978-7B10A2E0CECE}" type="slidenum">
              <a:rPr lang="en-US" smtClean="0"/>
              <a:pPr/>
              <a:t>25</a:t>
            </a:fld>
            <a:endParaRPr lang="en-US" dirty="0"/>
          </a:p>
        </p:txBody>
      </p:sp>
      <p:sp>
        <p:nvSpPr>
          <p:cNvPr id="8" name="Title 1"/>
          <p:cNvSpPr>
            <a:spLocks noGrp="1"/>
          </p:cNvSpPr>
          <p:nvPr>
            <p:ph type="title"/>
          </p:nvPr>
        </p:nvSpPr>
        <p:spPr>
          <a:xfrm>
            <a:off x="304800" y="228600"/>
            <a:ext cx="8610600" cy="685800"/>
          </a:xfrm>
          <a:solidFill>
            <a:schemeClr val="tx2">
              <a:lumMod val="60000"/>
              <a:lumOff val="40000"/>
            </a:schemeClr>
          </a:solidFill>
          <a:ln>
            <a:solidFill>
              <a:schemeClr val="accent2"/>
            </a:solidFill>
          </a:ln>
        </p:spPr>
        <p:txBody>
          <a:bodyPr>
            <a:noAutofit/>
          </a:bodyPr>
          <a:lstStyle/>
          <a:p>
            <a:pPr algn="ctr"/>
            <a:r>
              <a:rPr lang="en-US" sz="3600" b="1" dirty="0" smtClean="0">
                <a:solidFill>
                  <a:schemeClr val="bg1"/>
                </a:solidFill>
              </a:rPr>
              <a:t>Reflection</a:t>
            </a:r>
            <a:endParaRPr lang="en-US" sz="3600" b="1" dirty="0">
              <a:solidFill>
                <a:schemeClr val="bg1"/>
              </a:solidFill>
            </a:endParaRPr>
          </a:p>
        </p:txBody>
      </p:sp>
    </p:spTree>
    <p:extLst>
      <p:ext uri="{BB962C8B-B14F-4D97-AF65-F5344CB8AC3E}">
        <p14:creationId xmlns:p14="http://schemas.microsoft.com/office/powerpoint/2010/main" val="401145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37226" y="237517"/>
            <a:ext cx="8610600" cy="533400"/>
          </a:xfrm>
          <a:prstGeom prst="rect">
            <a:avLst/>
          </a:prstGeom>
          <a:solidFill>
            <a:schemeClr val="tx2">
              <a:lumMod val="60000"/>
              <a:lumOff val="40000"/>
            </a:schemeClr>
          </a:solidFill>
          <a:ln>
            <a:solidFill>
              <a:schemeClr val="accent2"/>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chemeClr val="bg1"/>
                </a:solidFill>
              </a:rPr>
              <a:t>Math Learning Experience</a:t>
            </a:r>
            <a:endParaRPr lang="en-US" sz="3600" b="1" dirty="0">
              <a:solidFill>
                <a:schemeClr val="bg1"/>
              </a:solidFill>
            </a:endParaRPr>
          </a:p>
        </p:txBody>
      </p:sp>
      <p:sp>
        <p:nvSpPr>
          <p:cNvPr id="2" name="Content Placeholder 1"/>
          <p:cNvSpPr>
            <a:spLocks noGrp="1"/>
          </p:cNvSpPr>
          <p:nvPr>
            <p:ph idx="1"/>
          </p:nvPr>
        </p:nvSpPr>
        <p:spPr>
          <a:xfrm>
            <a:off x="457200" y="1066800"/>
            <a:ext cx="8229600" cy="5059363"/>
          </a:xfrm>
        </p:spPr>
        <p:txBody>
          <a:bodyPr/>
          <a:lstStyle/>
          <a:p>
            <a:pPr marL="0" indent="0">
              <a:buNone/>
            </a:pPr>
            <a:r>
              <a:rPr lang="en-US" dirty="0" smtClean="0"/>
              <a:t>How could you accurately label the category for each circle in the Venn Diagram?</a:t>
            </a:r>
            <a:endParaRPr lang="en-US" dirty="0"/>
          </a:p>
        </p:txBody>
      </p:sp>
      <p:pic>
        <p:nvPicPr>
          <p:cNvPr id="5" name="Picture 4" descr="Screen Shot 2017-12-07 at 8.56.3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2209800"/>
            <a:ext cx="7519822" cy="4267200"/>
          </a:xfrm>
          <a:prstGeom prst="rect">
            <a:avLst/>
          </a:prstGeom>
        </p:spPr>
      </p:pic>
    </p:spTree>
    <p:extLst>
      <p:ext uri="{BB962C8B-B14F-4D97-AF65-F5344CB8AC3E}">
        <p14:creationId xmlns:p14="http://schemas.microsoft.com/office/powerpoint/2010/main" val="258197009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endParaRPr lang="en-US"/>
          </a:p>
        </p:txBody>
      </p:sp>
      <p:pic>
        <p:nvPicPr>
          <p:cNvPr id="102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62100" y="1524000"/>
            <a:ext cx="60960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p:cNvSpPr>
            <a:spLocks noGrp="1"/>
          </p:cNvSpPr>
          <p:nvPr>
            <p:ph type="title"/>
          </p:nvPr>
        </p:nvSpPr>
        <p:spPr>
          <a:solidFill>
            <a:schemeClr val="tx2">
              <a:lumMod val="60000"/>
              <a:lumOff val="40000"/>
            </a:schemeClr>
          </a:solidFill>
          <a:ln>
            <a:solidFill>
              <a:schemeClr val="accent2"/>
            </a:solidFill>
          </a:ln>
        </p:spPr>
        <p:txBody>
          <a:bodyPr>
            <a:noAutofit/>
          </a:bodyPr>
          <a:lstStyle/>
          <a:p>
            <a:pPr algn="ctr"/>
            <a:r>
              <a:rPr lang="en-US" sz="3600" b="1" dirty="0" smtClean="0">
                <a:solidFill>
                  <a:schemeClr val="bg1"/>
                </a:solidFill>
              </a:rPr>
              <a:t>Math Domains</a:t>
            </a:r>
            <a:endParaRPr lang="en-US" sz="3600" b="1" dirty="0">
              <a:solidFill>
                <a:schemeClr val="bg1"/>
              </a:solidFill>
            </a:endParaRPr>
          </a:p>
        </p:txBody>
      </p:sp>
    </p:spTree>
    <p:extLst>
      <p:ext uri="{BB962C8B-B14F-4D97-AF65-F5344CB8AC3E}">
        <p14:creationId xmlns:p14="http://schemas.microsoft.com/office/powerpoint/2010/main" val="2032794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37226" y="237516"/>
            <a:ext cx="8610600" cy="1438884"/>
          </a:xfrm>
          <a:prstGeom prst="rect">
            <a:avLst/>
          </a:prstGeom>
          <a:solidFill>
            <a:schemeClr val="tx2">
              <a:lumMod val="60000"/>
              <a:lumOff val="40000"/>
            </a:schemeClr>
          </a:solidFill>
          <a:ln>
            <a:solidFill>
              <a:schemeClr val="accent2"/>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chemeClr val="bg1"/>
                </a:solidFill>
              </a:rPr>
              <a:t>Big Idea:  Identify and categorize shapes based on their properties</a:t>
            </a:r>
            <a:endParaRPr lang="en-US" sz="3600" b="1" dirty="0">
              <a:solidFill>
                <a:schemeClr val="bg1"/>
              </a:solidFill>
            </a:endParaRPr>
          </a:p>
        </p:txBody>
      </p:sp>
      <p:pic>
        <p:nvPicPr>
          <p:cNvPr id="3" name="Content Placeholder 2" descr="Screen Shot 2017-12-07 at 9.10.44 AM.png"/>
          <p:cNvPicPr>
            <a:picLocks noGrp="1" noChangeAspect="1"/>
          </p:cNvPicPr>
          <p:nvPr>
            <p:ph idx="1"/>
          </p:nvPr>
        </p:nvPicPr>
        <p:blipFill>
          <a:blip r:embed="rId3">
            <a:extLst>
              <a:ext uri="{28A0092B-C50C-407E-A947-70E740481C1C}">
                <a14:useLocalDpi xmlns:a14="http://schemas.microsoft.com/office/drawing/2010/main" val="0"/>
              </a:ext>
            </a:extLst>
          </a:blip>
          <a:srcRect l="3632" r="3632"/>
          <a:stretch>
            <a:fillRect/>
          </a:stretch>
        </p:blipFill>
        <p:spPr>
          <a:xfrm>
            <a:off x="990600" y="1828800"/>
            <a:ext cx="7391400" cy="4544058"/>
          </a:xfrm>
        </p:spPr>
      </p:pic>
    </p:spTree>
    <p:extLst>
      <p:ext uri="{BB962C8B-B14F-4D97-AF65-F5344CB8AC3E}">
        <p14:creationId xmlns:p14="http://schemas.microsoft.com/office/powerpoint/2010/main" val="126464984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37226" y="237516"/>
            <a:ext cx="8610600" cy="1438884"/>
          </a:xfrm>
          <a:prstGeom prst="rect">
            <a:avLst/>
          </a:prstGeom>
          <a:solidFill>
            <a:schemeClr val="tx2">
              <a:lumMod val="60000"/>
              <a:lumOff val="40000"/>
            </a:schemeClr>
          </a:solidFill>
          <a:ln>
            <a:solidFill>
              <a:schemeClr val="accent2"/>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chemeClr val="bg1"/>
                </a:solidFill>
              </a:rPr>
              <a:t>Big Idea:  Identify and categorize shapes based on their properties</a:t>
            </a:r>
            <a:endParaRPr lang="en-US" sz="3600" b="1" dirty="0">
              <a:solidFill>
                <a:schemeClr val="bg1"/>
              </a:solidFill>
            </a:endParaRPr>
          </a:p>
        </p:txBody>
      </p:sp>
      <p:pic>
        <p:nvPicPr>
          <p:cNvPr id="3" name="Content Placeholder 2" descr="Screen Shot 2017-12-07 at 9.10.44 AM.png"/>
          <p:cNvPicPr>
            <a:picLocks noGrp="1" noChangeAspect="1"/>
          </p:cNvPicPr>
          <p:nvPr>
            <p:ph idx="1"/>
          </p:nvPr>
        </p:nvPicPr>
        <p:blipFill>
          <a:blip r:embed="rId3">
            <a:extLst>
              <a:ext uri="{28A0092B-C50C-407E-A947-70E740481C1C}">
                <a14:useLocalDpi xmlns:a14="http://schemas.microsoft.com/office/drawing/2010/main" val="0"/>
              </a:ext>
            </a:extLst>
          </a:blip>
          <a:srcRect l="3632" r="3632"/>
          <a:stretch>
            <a:fillRect/>
          </a:stretch>
        </p:blipFill>
        <p:spPr>
          <a:xfrm>
            <a:off x="990600" y="1828800"/>
            <a:ext cx="7391400" cy="4544058"/>
          </a:xfrm>
        </p:spPr>
      </p:pic>
    </p:spTree>
    <p:extLst>
      <p:ext uri="{BB962C8B-B14F-4D97-AF65-F5344CB8AC3E}">
        <p14:creationId xmlns:p14="http://schemas.microsoft.com/office/powerpoint/2010/main" val="209580366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37226" y="237516"/>
            <a:ext cx="8610600" cy="1438884"/>
          </a:xfrm>
          <a:prstGeom prst="rect">
            <a:avLst/>
          </a:prstGeom>
          <a:solidFill>
            <a:schemeClr val="tx2">
              <a:lumMod val="60000"/>
              <a:lumOff val="40000"/>
            </a:schemeClr>
          </a:solidFill>
          <a:ln>
            <a:solidFill>
              <a:schemeClr val="accent2"/>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chemeClr val="bg1"/>
                </a:solidFill>
              </a:rPr>
              <a:t>Big Idea:  Identify and categorize shapes based on their properties</a:t>
            </a:r>
            <a:endParaRPr lang="en-US" sz="3600" b="1" dirty="0">
              <a:solidFill>
                <a:schemeClr val="bg1"/>
              </a:solidFill>
            </a:endParaRPr>
          </a:p>
        </p:txBody>
      </p:sp>
      <p:pic>
        <p:nvPicPr>
          <p:cNvPr id="5" name="Content Placeholder 4" descr="P-01_DoDEA_ElemMath_Y3_Summer_Geometry_Vertical Alignment_2017june07_rj_FINAL.png"/>
          <p:cNvPicPr>
            <a:picLocks noGrp="1" noChangeAspect="1"/>
          </p:cNvPicPr>
          <p:nvPr>
            <p:ph idx="1"/>
          </p:nvPr>
        </p:nvPicPr>
        <p:blipFill rotWithShape="1">
          <a:blip r:embed="rId3">
            <a:extLst>
              <a:ext uri="{28A0092B-C50C-407E-A947-70E740481C1C}">
                <a14:useLocalDpi xmlns:a14="http://schemas.microsoft.com/office/drawing/2010/main" val="0"/>
              </a:ext>
            </a:extLst>
          </a:blip>
          <a:srcRect l="-767" t="408" r="1" b="1054"/>
          <a:stretch/>
        </p:blipFill>
        <p:spPr>
          <a:xfrm>
            <a:off x="1447800" y="1828800"/>
            <a:ext cx="6796088" cy="4860255"/>
          </a:xfrm>
          <a:prstGeom prst="rect">
            <a:avLst/>
          </a:prstGeom>
        </p:spPr>
      </p:pic>
    </p:spTree>
    <p:extLst>
      <p:ext uri="{BB962C8B-B14F-4D97-AF65-F5344CB8AC3E}">
        <p14:creationId xmlns:p14="http://schemas.microsoft.com/office/powerpoint/2010/main" val="162032451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447800"/>
            <a:ext cx="8610600" cy="4648200"/>
          </a:xfrm>
        </p:spPr>
        <p:txBody>
          <a:bodyPr/>
          <a:lstStyle/>
          <a:p>
            <a:pPr>
              <a:spcBef>
                <a:spcPts val="1200"/>
              </a:spcBef>
            </a:pPr>
            <a:r>
              <a:rPr lang="en-US" sz="3200" dirty="0" smtClean="0">
                <a:solidFill>
                  <a:srgbClr val="000000"/>
                </a:solidFill>
                <a:ea typeface="ヒラギノ角ゴ Pro W3" charset="0"/>
                <a:cs typeface="ヒラギノ角ゴ Pro W3" charset="0"/>
              </a:rPr>
              <a:t>As a group, analyze the trajectory, considering the following questions:</a:t>
            </a:r>
          </a:p>
          <a:p>
            <a:pPr marL="1027113" lvl="1" indent="-349250">
              <a:spcBef>
                <a:spcPts val="600"/>
              </a:spcBef>
            </a:pPr>
            <a:r>
              <a:rPr lang="en-US" sz="3200" dirty="0"/>
              <a:t>What changes occur from grade to grade?</a:t>
            </a:r>
          </a:p>
          <a:p>
            <a:pPr marL="1027113" lvl="1" indent="-349250">
              <a:spcBef>
                <a:spcPts val="600"/>
              </a:spcBef>
            </a:pPr>
            <a:r>
              <a:rPr lang="en-US" sz="3200" dirty="0"/>
              <a:t>Where </a:t>
            </a:r>
            <a:r>
              <a:rPr lang="en-US" sz="3200" dirty="0" smtClean="0"/>
              <a:t>are </a:t>
            </a:r>
            <a:r>
              <a:rPr lang="en-US" sz="3200" dirty="0"/>
              <a:t>concepts </a:t>
            </a:r>
            <a:r>
              <a:rPr lang="en-US" sz="3200" dirty="0" smtClean="0"/>
              <a:t>introduced, developed, and finalized?</a:t>
            </a:r>
            <a:endParaRPr lang="en-US" sz="3200" dirty="0"/>
          </a:p>
          <a:p>
            <a:pPr marL="1027113" lvl="1" indent="-349250">
              <a:spcBef>
                <a:spcPts val="600"/>
              </a:spcBef>
            </a:pPr>
            <a:r>
              <a:rPr lang="en-US" sz="3200" dirty="0"/>
              <a:t>Does an idea or skill get more complex, and if so, how?</a:t>
            </a:r>
          </a:p>
          <a:p>
            <a:pPr>
              <a:spcBef>
                <a:spcPts val="1800"/>
              </a:spcBef>
            </a:pPr>
            <a:endParaRPr lang="en-US" dirty="0">
              <a:ea typeface="ヒラギノ角ゴ Pro W3" charset="0"/>
              <a:cs typeface="ヒラギノ角ゴ Pro W3" charset="0"/>
            </a:endParaRPr>
          </a:p>
        </p:txBody>
      </p:sp>
      <p:sp>
        <p:nvSpPr>
          <p:cNvPr id="6" name="Slide Number Placeholder 5"/>
          <p:cNvSpPr>
            <a:spLocks noGrp="1"/>
          </p:cNvSpPr>
          <p:nvPr>
            <p:ph type="sldNum" sz="quarter" idx="4"/>
          </p:nvPr>
        </p:nvSpPr>
        <p:spPr/>
        <p:txBody>
          <a:bodyPr/>
          <a:lstStyle/>
          <a:p>
            <a:fld id="{6EF36E0C-29D7-3046-B978-7B10A2E0CECE}" type="slidenum">
              <a:rPr lang="en-US" smtClean="0"/>
              <a:pPr/>
              <a:t>8</a:t>
            </a:fld>
            <a:endParaRPr lang="en-US" dirty="0"/>
          </a:p>
        </p:txBody>
      </p:sp>
      <p:sp>
        <p:nvSpPr>
          <p:cNvPr id="7" name="Title 1"/>
          <p:cNvSpPr>
            <a:spLocks noGrp="1"/>
          </p:cNvSpPr>
          <p:nvPr>
            <p:ph type="title"/>
          </p:nvPr>
        </p:nvSpPr>
        <p:spPr>
          <a:xfrm>
            <a:off x="304800" y="228600"/>
            <a:ext cx="8610600" cy="609600"/>
          </a:xfrm>
          <a:solidFill>
            <a:schemeClr val="tx2">
              <a:lumMod val="60000"/>
              <a:lumOff val="40000"/>
            </a:schemeClr>
          </a:solidFill>
          <a:ln>
            <a:solidFill>
              <a:schemeClr val="accent2"/>
            </a:solidFill>
          </a:ln>
        </p:spPr>
        <p:txBody>
          <a:bodyPr>
            <a:noAutofit/>
          </a:bodyPr>
          <a:lstStyle/>
          <a:p>
            <a:pPr algn="ctr"/>
            <a:r>
              <a:rPr lang="en-US" sz="3600" b="1" dirty="0" smtClean="0">
                <a:solidFill>
                  <a:schemeClr val="bg1"/>
                </a:solidFill>
              </a:rPr>
              <a:t>Investigating Vertical Alignment</a:t>
            </a:r>
            <a:endParaRPr lang="en-US" sz="3600" b="1" dirty="0">
              <a:solidFill>
                <a:schemeClr val="bg1"/>
              </a:solidFill>
            </a:endParaRPr>
          </a:p>
        </p:txBody>
      </p:sp>
    </p:spTree>
    <p:extLst>
      <p:ext uri="{BB962C8B-B14F-4D97-AF65-F5344CB8AC3E}">
        <p14:creationId xmlns:p14="http://schemas.microsoft.com/office/powerpoint/2010/main" val="449749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19200"/>
            <a:ext cx="8610600" cy="4876800"/>
          </a:xfrm>
        </p:spPr>
        <p:txBody>
          <a:bodyPr/>
          <a:lstStyle/>
          <a:p>
            <a:pPr>
              <a:spcBef>
                <a:spcPts val="1200"/>
              </a:spcBef>
            </a:pPr>
            <a:r>
              <a:rPr lang="en-US" dirty="0"/>
              <a:t>W</a:t>
            </a:r>
            <a:r>
              <a:rPr lang="en-US" dirty="0">
                <a:solidFill>
                  <a:srgbClr val="000000"/>
                </a:solidFill>
              </a:rPr>
              <a:t>hile you are reading, think about the following questions:</a:t>
            </a:r>
          </a:p>
          <a:p>
            <a:pPr marL="342900" indent="-342900">
              <a:spcBef>
                <a:spcPts val="1200"/>
              </a:spcBef>
              <a:buFont typeface="Arial" charset="0"/>
              <a:buChar char="•"/>
            </a:pPr>
            <a:r>
              <a:rPr lang="en-US" dirty="0">
                <a:solidFill>
                  <a:srgbClr val="000000"/>
                </a:solidFill>
              </a:rPr>
              <a:t>How will students engage in the mathematics through each of these SMPs?</a:t>
            </a:r>
          </a:p>
          <a:p>
            <a:pPr marL="342900" indent="-342900">
              <a:spcBef>
                <a:spcPts val="1200"/>
              </a:spcBef>
              <a:buFont typeface="Arial" charset="0"/>
              <a:buChar char="•"/>
            </a:pPr>
            <a:r>
              <a:rPr lang="en-US" dirty="0">
                <a:solidFill>
                  <a:srgbClr val="000000"/>
                </a:solidFill>
              </a:rPr>
              <a:t>What similarities do you see in student behaviors/actions as described in SMPs 7 and 8? What differences do you see?</a:t>
            </a:r>
            <a:endParaRPr lang="en-US" dirty="0">
              <a:solidFill>
                <a:srgbClr val="FF0000"/>
              </a:solidFill>
            </a:endParaRPr>
          </a:p>
          <a:p>
            <a:pPr>
              <a:spcBef>
                <a:spcPts val="1800"/>
              </a:spcBef>
            </a:pPr>
            <a:endParaRPr lang="en-US" dirty="0">
              <a:ea typeface="ヒラギノ角ゴ Pro W3" charset="0"/>
              <a:cs typeface="ヒラギノ角ゴ Pro W3" charset="0"/>
            </a:endParaRPr>
          </a:p>
        </p:txBody>
      </p:sp>
      <p:sp>
        <p:nvSpPr>
          <p:cNvPr id="6" name="Slide Number Placeholder 5"/>
          <p:cNvSpPr>
            <a:spLocks noGrp="1"/>
          </p:cNvSpPr>
          <p:nvPr>
            <p:ph type="sldNum" sz="quarter" idx="4"/>
          </p:nvPr>
        </p:nvSpPr>
        <p:spPr/>
        <p:txBody>
          <a:bodyPr/>
          <a:lstStyle/>
          <a:p>
            <a:fld id="{6EF36E0C-29D7-3046-B978-7B10A2E0CECE}" type="slidenum">
              <a:rPr lang="en-US" smtClean="0"/>
              <a:pPr/>
              <a:t>9</a:t>
            </a:fld>
            <a:endParaRPr lang="en-US" dirty="0"/>
          </a:p>
        </p:txBody>
      </p:sp>
      <p:sp>
        <p:nvSpPr>
          <p:cNvPr id="7" name="Title 1"/>
          <p:cNvSpPr>
            <a:spLocks noGrp="1"/>
          </p:cNvSpPr>
          <p:nvPr>
            <p:ph type="title"/>
          </p:nvPr>
        </p:nvSpPr>
        <p:spPr>
          <a:xfrm>
            <a:off x="304800" y="228600"/>
            <a:ext cx="8610600" cy="609600"/>
          </a:xfrm>
          <a:solidFill>
            <a:schemeClr val="tx2">
              <a:lumMod val="60000"/>
              <a:lumOff val="40000"/>
            </a:schemeClr>
          </a:solidFill>
          <a:ln>
            <a:solidFill>
              <a:schemeClr val="accent2"/>
            </a:solidFill>
          </a:ln>
        </p:spPr>
        <p:txBody>
          <a:bodyPr>
            <a:noAutofit/>
          </a:bodyPr>
          <a:lstStyle/>
          <a:p>
            <a:pPr algn="ctr"/>
            <a:r>
              <a:rPr lang="en-US" sz="3600" b="1" dirty="0" smtClean="0">
                <a:solidFill>
                  <a:schemeClr val="bg1"/>
                </a:solidFill>
              </a:rPr>
              <a:t>Looking for Evidence of the Math Practices</a:t>
            </a:r>
            <a:endParaRPr lang="en-US" sz="3600" b="1" dirty="0">
              <a:solidFill>
                <a:schemeClr val="bg1"/>
              </a:solidFill>
            </a:endParaRPr>
          </a:p>
        </p:txBody>
      </p:sp>
      <p:pic>
        <p:nvPicPr>
          <p:cNvPr id="5" name="Content Placeholder 5"/>
          <p:cNvPicPr>
            <a:picLocks noGrp="1" noChangeAspect="1"/>
          </p:cNvPicPr>
          <p:nvPr/>
        </p:nvPicPr>
        <p:blipFill>
          <a:blip r:embed="rId3">
            <a:extLst>
              <a:ext uri="{28A0092B-C50C-407E-A947-70E740481C1C}">
                <a14:useLocalDpi xmlns:a14="http://schemas.microsoft.com/office/drawing/2010/main" val="0"/>
              </a:ext>
            </a:extLst>
          </a:blip>
          <a:stretch>
            <a:fillRect/>
          </a:stretch>
        </p:blipFill>
        <p:spPr bwMode="auto">
          <a:xfrm>
            <a:off x="381000" y="4038600"/>
            <a:ext cx="5023228" cy="2351723"/>
          </a:xfrm>
          <a:prstGeom prst="rect">
            <a:avLst/>
          </a:prstGeom>
          <a:noFill/>
          <a:ln>
            <a:solidFill>
              <a:srgbClr val="000000"/>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3810000"/>
            <a:ext cx="4202188" cy="2743200"/>
          </a:xfrm>
          <a:prstGeom prst="rect">
            <a:avLst/>
          </a:prstGeom>
          <a:ln>
            <a:solidFill>
              <a:srgbClr val="000000"/>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64739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10456</TotalTime>
  <Words>4280</Words>
  <Application>Microsoft Macintosh PowerPoint</Application>
  <PresentationFormat>On-screen Show (4:3)</PresentationFormat>
  <Paragraphs>396</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Investigating Vertical Alignment  and  Math Practices 7 &amp; 8  in Geometry </vt:lpstr>
      <vt:lpstr>PowerPoint Presentation</vt:lpstr>
      <vt:lpstr>PowerPoint Presentation</vt:lpstr>
      <vt:lpstr>Math Domains</vt:lpstr>
      <vt:lpstr>PowerPoint Presentation</vt:lpstr>
      <vt:lpstr>PowerPoint Presentation</vt:lpstr>
      <vt:lpstr>PowerPoint Presentation</vt:lpstr>
      <vt:lpstr>Investigating Vertical Alignment</vt:lpstr>
      <vt:lpstr>Looking for Evidence of the Math Practices</vt:lpstr>
      <vt:lpstr>Looking for Evidence of the Math Practices</vt:lpstr>
      <vt:lpstr>Looking for Evidence of the Math Practices</vt:lpstr>
      <vt:lpstr>Math Learning Experience:  Tangrams</vt:lpstr>
      <vt:lpstr>Math Learning Experience:  Composing Shapes</vt:lpstr>
      <vt:lpstr>Math Learning Experience:  Composing Shapes</vt:lpstr>
      <vt:lpstr>Math Learning Experience:  Composing Shapes</vt:lpstr>
      <vt:lpstr>Classifying Quadrilaterals</vt:lpstr>
      <vt:lpstr>Classifying Quadrilaterals</vt:lpstr>
      <vt:lpstr>Classifying Quadrilaterals</vt:lpstr>
      <vt:lpstr>Classifying Quadrilaterals</vt:lpstr>
      <vt:lpstr>Classifying Quadrilaterals</vt:lpstr>
      <vt:lpstr>CA Math Framework</vt:lpstr>
      <vt:lpstr>My Math and Trapezoids</vt:lpstr>
      <vt:lpstr>Looking for Evidence of the Math Practices</vt:lpstr>
      <vt:lpstr>Teaching and Learning Framework</vt:lpstr>
      <vt:lpstr>Reflection</vt:lpstr>
    </vt:vector>
  </TitlesOfParts>
  <Company>Los Angeles Unified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LAUSD</dc:creator>
  <cp:lastModifiedBy>Lisa Ward</cp:lastModifiedBy>
  <cp:revision>73</cp:revision>
  <cp:lastPrinted>2017-12-07T22:08:29Z</cp:lastPrinted>
  <dcterms:created xsi:type="dcterms:W3CDTF">2016-10-07T17:34:06Z</dcterms:created>
  <dcterms:modified xsi:type="dcterms:W3CDTF">2018-01-19T23:35:07Z</dcterms:modified>
</cp:coreProperties>
</file>